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-90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DC1B-D246-4730-AE69-9F23D7EB03E9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6819-8E57-4ABC-B50F-245344C5D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28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DC1B-D246-4730-AE69-9F23D7EB03E9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6819-8E57-4ABC-B50F-245344C5D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28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DC1B-D246-4730-AE69-9F23D7EB03E9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6819-8E57-4ABC-B50F-245344C5D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08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DC1B-D246-4730-AE69-9F23D7EB03E9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6819-8E57-4ABC-B50F-245344C5D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5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DC1B-D246-4730-AE69-9F23D7EB03E9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6819-8E57-4ABC-B50F-245344C5D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34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DC1B-D246-4730-AE69-9F23D7EB03E9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6819-8E57-4ABC-B50F-245344C5D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35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DC1B-D246-4730-AE69-9F23D7EB03E9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6819-8E57-4ABC-B50F-245344C5D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86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DC1B-D246-4730-AE69-9F23D7EB03E9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6819-8E57-4ABC-B50F-245344C5D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4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DC1B-D246-4730-AE69-9F23D7EB03E9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6819-8E57-4ABC-B50F-245344C5D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65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DC1B-D246-4730-AE69-9F23D7EB03E9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6819-8E57-4ABC-B50F-245344C5D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57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DC1B-D246-4730-AE69-9F23D7EB03E9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86819-8E57-4ABC-B50F-245344C5D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68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6DC1B-D246-4730-AE69-9F23D7EB03E9}" type="datetimeFigureOut">
              <a:rPr lang="ru-RU" smtClean="0"/>
              <a:t>30.09.2017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86819-8E57-4ABC-B50F-245344C5D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96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Контрольная </a:t>
            </a:r>
            <a:r>
              <a:rPr lang="ru-RU" dirty="0" smtClean="0"/>
              <a:t>работа №1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583874"/>
            <a:ext cx="9144000" cy="673925"/>
          </a:xfrm>
        </p:spPr>
        <p:txBody>
          <a:bodyPr/>
          <a:lstStyle/>
          <a:p>
            <a:r>
              <a:rPr lang="ru-RU" dirty="0" smtClean="0"/>
              <a:t>Параграфы </a:t>
            </a:r>
            <a:r>
              <a:rPr lang="ru-RU" dirty="0" smtClean="0"/>
              <a:t>1-7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061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72716" y="1"/>
            <a:ext cx="5454316" cy="68579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 1 вариант</a:t>
            </a:r>
          </a:p>
          <a:p>
            <a:pPr marL="0" indent="0">
              <a:buNone/>
            </a:pPr>
            <a:r>
              <a:rPr lang="ru-RU" dirty="0" smtClean="0"/>
              <a:t>17</a:t>
            </a:r>
            <a:r>
              <a:rPr lang="ru-RU" b="1" dirty="0" smtClean="0"/>
              <a:t>.  Найди лишнее. </a:t>
            </a:r>
            <a:r>
              <a:rPr lang="ru-RU" b="1" u="sng" dirty="0" smtClean="0"/>
              <a:t>Черты гуманизма:</a:t>
            </a:r>
          </a:p>
          <a:p>
            <a:pPr marL="0" indent="0">
              <a:buNone/>
            </a:pPr>
            <a:r>
              <a:rPr lang="ru-RU" dirty="0" smtClean="0"/>
              <a:t>А. больше думают о мирской жизни, чем загробной.</a:t>
            </a:r>
          </a:p>
          <a:p>
            <a:pPr marL="0" indent="0">
              <a:buNone/>
            </a:pPr>
            <a:r>
              <a:rPr lang="ru-RU" dirty="0" smtClean="0"/>
              <a:t>Б. Человек не может стать равным богу</a:t>
            </a:r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. </a:t>
            </a:r>
            <a:r>
              <a:rPr lang="ru-RU" dirty="0" smtClean="0"/>
              <a:t>Высокая ценность образования</a:t>
            </a:r>
            <a:endParaRPr lang="ru-RU" dirty="0"/>
          </a:p>
          <a:p>
            <a:pPr marL="0" indent="0">
              <a:buNone/>
            </a:pPr>
            <a:r>
              <a:rPr lang="ru-RU" b="1" u="sng" dirty="0" smtClean="0"/>
              <a:t>16. Э. </a:t>
            </a:r>
            <a:r>
              <a:rPr lang="ru-RU" b="1" u="sng" dirty="0" err="1" smtClean="0"/>
              <a:t>Ротердамский</a:t>
            </a:r>
            <a:r>
              <a:rPr lang="ru-RU" b="1" u="sng" dirty="0" smtClean="0"/>
              <a:t>:</a:t>
            </a:r>
          </a:p>
          <a:p>
            <a:pPr marL="0" indent="0">
              <a:buNone/>
            </a:pPr>
            <a:r>
              <a:rPr lang="ru-RU" dirty="0"/>
              <a:t>А. </a:t>
            </a:r>
            <a:r>
              <a:rPr lang="ru-RU" dirty="0" smtClean="0"/>
              <a:t>Все несчастья видел в частной собственности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Б. </a:t>
            </a:r>
            <a:r>
              <a:rPr lang="ru-RU" dirty="0" smtClean="0"/>
              <a:t>высмеивал глупость и необразованность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В. </a:t>
            </a:r>
            <a:r>
              <a:rPr lang="ru-RU" dirty="0" smtClean="0"/>
              <a:t>Герои его книг побеждают благодаря здравому смыслу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216316" y="152400"/>
            <a:ext cx="5454316" cy="6857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b="1" dirty="0" smtClean="0"/>
              <a:t> 2 вариант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15</a:t>
            </a:r>
            <a:r>
              <a:rPr lang="ru-RU" b="1" dirty="0" smtClean="0"/>
              <a:t>.  </a:t>
            </a:r>
            <a:r>
              <a:rPr lang="ru-RU" b="1" u="sng" dirty="0" smtClean="0"/>
              <a:t>Т. Мор:</a:t>
            </a:r>
          </a:p>
          <a:p>
            <a:pPr marL="0" indent="0">
              <a:buNone/>
            </a:pPr>
            <a:r>
              <a:rPr lang="ru-RU" dirty="0"/>
              <a:t>А. Все несчастья видел в частной собственности</a:t>
            </a:r>
          </a:p>
          <a:p>
            <a:pPr marL="0" indent="0">
              <a:buNone/>
            </a:pPr>
            <a:r>
              <a:rPr lang="ru-RU" dirty="0"/>
              <a:t>Б. высмеивал глупость и необразованность</a:t>
            </a:r>
          </a:p>
          <a:p>
            <a:pPr marL="0" indent="0">
              <a:buNone/>
            </a:pPr>
            <a:r>
              <a:rPr lang="ru-RU" dirty="0"/>
              <a:t>В. Герои его книг побеждают благодаря здравому смыслу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u="sng" dirty="0" smtClean="0"/>
              <a:t>16. Ф. Рабле написал: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«Похвалу глупости»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«Утопию»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В. « </a:t>
            </a:r>
            <a:r>
              <a:rPr lang="ru-RU" dirty="0" err="1" smtClean="0"/>
              <a:t>Гаргантюа</a:t>
            </a:r>
            <a:r>
              <a:rPr lang="ru-RU" dirty="0" smtClean="0"/>
              <a:t> и </a:t>
            </a:r>
            <a:r>
              <a:rPr lang="ru-RU" dirty="0" err="1" smtClean="0"/>
              <a:t>Пантагрюэль</a:t>
            </a:r>
            <a:r>
              <a:rPr lang="ru-RU" dirty="0" smtClean="0"/>
              <a:t>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647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547" y="208547"/>
            <a:ext cx="5871411" cy="65291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 1 вариант</a:t>
            </a:r>
          </a:p>
          <a:p>
            <a:pPr marL="0" indent="0">
              <a:buNone/>
            </a:pPr>
            <a:r>
              <a:rPr lang="ru-RU" dirty="0" smtClean="0"/>
              <a:t>1.  </a:t>
            </a:r>
            <a:r>
              <a:rPr lang="ru-RU" b="1" u="sng" dirty="0" smtClean="0"/>
              <a:t>В ранее новое время общество было:</a:t>
            </a:r>
          </a:p>
          <a:p>
            <a:pPr marL="0" indent="0">
              <a:buNone/>
            </a:pPr>
            <a:r>
              <a:rPr lang="ru-RU" dirty="0" smtClean="0"/>
              <a:t>А. традиционным, было натуральное хозяйство</a:t>
            </a:r>
          </a:p>
          <a:p>
            <a:pPr marL="0" indent="0">
              <a:buNone/>
            </a:pPr>
            <a:r>
              <a:rPr lang="ru-RU" dirty="0" smtClean="0"/>
              <a:t>Б. аграрным, преобладал ручной труд</a:t>
            </a:r>
          </a:p>
          <a:p>
            <a:pPr marL="0" indent="0">
              <a:buNone/>
            </a:pPr>
            <a:r>
              <a:rPr lang="ru-RU" dirty="0" smtClean="0"/>
              <a:t>В. Индустриальным, преобладали машины</a:t>
            </a:r>
          </a:p>
          <a:p>
            <a:pPr marL="0" indent="0">
              <a:buNone/>
            </a:pPr>
            <a:r>
              <a:rPr lang="ru-RU" b="1" u="sng" dirty="0" smtClean="0"/>
              <a:t>2. Найди лишнее. Начало Нового времени связывают с:</a:t>
            </a:r>
          </a:p>
          <a:p>
            <a:pPr marL="0" indent="0">
              <a:buNone/>
            </a:pPr>
            <a:r>
              <a:rPr lang="ru-RU" dirty="0" smtClean="0"/>
              <a:t>А. Конец войны Алой и белой розы</a:t>
            </a:r>
          </a:p>
          <a:p>
            <a:pPr marL="0" indent="0">
              <a:buNone/>
            </a:pPr>
            <a:r>
              <a:rPr lang="ru-RU" dirty="0" smtClean="0"/>
              <a:t>б. Открытие Колумбом Америки</a:t>
            </a:r>
          </a:p>
          <a:p>
            <a:pPr marL="0" indent="0">
              <a:buNone/>
            </a:pPr>
            <a:r>
              <a:rPr lang="ru-RU" dirty="0" smtClean="0"/>
              <a:t>В. Протекторат Кромвеля</a:t>
            </a:r>
          </a:p>
          <a:p>
            <a:pPr marL="0" indent="0">
              <a:buNone/>
            </a:pPr>
            <a:r>
              <a:rPr lang="ru-RU" dirty="0" smtClean="0"/>
              <a:t>Г. Начало Реформации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224337" y="168442"/>
            <a:ext cx="5967663" cy="6689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b="1" dirty="0" smtClean="0"/>
              <a:t> 2 вариант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1.  </a:t>
            </a:r>
            <a:r>
              <a:rPr lang="ru-RU" b="1" u="sng" dirty="0" smtClean="0"/>
              <a:t>Хронологические рамки Раннего нового времени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</a:t>
            </a:r>
            <a:r>
              <a:rPr lang="en-US" dirty="0" smtClean="0"/>
              <a:t>XV – XX</a:t>
            </a:r>
            <a:r>
              <a:rPr lang="ru-RU" dirty="0" smtClean="0"/>
              <a:t> вв.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</a:t>
            </a:r>
            <a:r>
              <a:rPr lang="en-US" dirty="0" smtClean="0"/>
              <a:t>XIV – XIX</a:t>
            </a:r>
            <a:r>
              <a:rPr lang="ru-RU" dirty="0" smtClean="0"/>
              <a:t> вв.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В. </a:t>
            </a:r>
            <a:r>
              <a:rPr lang="en-US" dirty="0" smtClean="0"/>
              <a:t>XV- XVIII</a:t>
            </a:r>
            <a:r>
              <a:rPr lang="ru-RU" dirty="0" smtClean="0"/>
              <a:t> вв.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u="sng" dirty="0" smtClean="0"/>
              <a:t>2. Термин «Новое временя» был придуман: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Историками </a:t>
            </a:r>
            <a:r>
              <a:rPr lang="en-US" dirty="0" smtClean="0"/>
              <a:t>XX</a:t>
            </a:r>
            <a:r>
              <a:rPr lang="ru-RU" dirty="0" smtClean="0"/>
              <a:t> века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Гуманистами в </a:t>
            </a:r>
            <a:r>
              <a:rPr lang="en-US" dirty="0" smtClean="0"/>
              <a:t>XV</a:t>
            </a:r>
            <a:r>
              <a:rPr lang="ru-RU" dirty="0" smtClean="0"/>
              <a:t> веке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В. Э. </a:t>
            </a:r>
            <a:r>
              <a:rPr lang="ru-RU" dirty="0" err="1" smtClean="0"/>
              <a:t>Ротердамским</a:t>
            </a: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Г. Королем Генрихом</a:t>
            </a:r>
            <a:r>
              <a:rPr lang="en-US" dirty="0" smtClean="0"/>
              <a:t> VI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476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08547" y="208547"/>
            <a:ext cx="5871411" cy="652913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 1 вариант</a:t>
            </a:r>
          </a:p>
          <a:p>
            <a:pPr marL="0" indent="0">
              <a:buNone/>
            </a:pPr>
            <a:r>
              <a:rPr lang="ru-RU" dirty="0" smtClean="0"/>
              <a:t>3.  </a:t>
            </a:r>
            <a:r>
              <a:rPr lang="ru-RU" b="1" u="sng" dirty="0" smtClean="0"/>
              <a:t>Найди лишнее. Длительные путешествия стали возможны благодаря:</a:t>
            </a:r>
          </a:p>
          <a:p>
            <a:pPr marL="0" indent="0">
              <a:buNone/>
            </a:pPr>
            <a:r>
              <a:rPr lang="ru-RU" dirty="0" smtClean="0"/>
              <a:t>А. очищению морей от пиратской угрозы</a:t>
            </a:r>
          </a:p>
          <a:p>
            <a:pPr marL="0" indent="0">
              <a:buNone/>
            </a:pPr>
            <a:r>
              <a:rPr lang="ru-RU" dirty="0" smtClean="0"/>
              <a:t>Б. появлению каравелл и </a:t>
            </a:r>
            <a:r>
              <a:rPr lang="ru-RU" dirty="0" err="1" smtClean="0"/>
              <a:t>галионов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В. Использованию компасов и астролябий</a:t>
            </a:r>
          </a:p>
          <a:p>
            <a:pPr marL="0" indent="0">
              <a:buNone/>
            </a:pPr>
            <a:r>
              <a:rPr lang="ru-RU" dirty="0" smtClean="0"/>
              <a:t>Г. Созданию косого паруса</a:t>
            </a:r>
          </a:p>
          <a:p>
            <a:pPr marL="0" indent="0">
              <a:buNone/>
            </a:pPr>
            <a:r>
              <a:rPr lang="ru-RU" b="1" u="sng" dirty="0" smtClean="0"/>
              <a:t>4. Первые страны, начавшие исследовать новые земли:</a:t>
            </a:r>
          </a:p>
          <a:p>
            <a:pPr marL="0" indent="0">
              <a:buNone/>
            </a:pPr>
            <a:r>
              <a:rPr lang="ru-RU" dirty="0" smtClean="0"/>
              <a:t>А. Англия и Франция</a:t>
            </a:r>
          </a:p>
          <a:p>
            <a:pPr marL="0" indent="0">
              <a:buNone/>
            </a:pPr>
            <a:r>
              <a:rPr lang="ru-RU" dirty="0" smtClean="0"/>
              <a:t>б. Испания и Португалия</a:t>
            </a:r>
          </a:p>
          <a:p>
            <a:pPr marL="0" indent="0">
              <a:buNone/>
            </a:pPr>
            <a:r>
              <a:rPr lang="ru-RU" dirty="0" smtClean="0"/>
              <a:t>В. Англия и Испания</a:t>
            </a:r>
          </a:p>
          <a:p>
            <a:pPr marL="0" indent="0">
              <a:buNone/>
            </a:pPr>
            <a:r>
              <a:rPr lang="ru-RU" dirty="0" smtClean="0"/>
              <a:t>Г. Англия и Португалия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232356" y="160420"/>
            <a:ext cx="5871411" cy="65291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b="1" dirty="0" smtClean="0"/>
              <a:t> 2 вариант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3.  </a:t>
            </a:r>
            <a:r>
              <a:rPr lang="ru-RU" b="1" u="sng" dirty="0" smtClean="0"/>
              <a:t>Найди лишнее. Новое вооружение в начале нового раннего времени: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пушки с железными ядрами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мушкеты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В. кремневые ружья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Г. Нарезное оружие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u="sng" dirty="0" smtClean="0"/>
              <a:t>4. Генрих Мореплаватель: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Король Португалии, поддерживающий мореплавателей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путешественник, открывший путь в южную Африку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В. открыл путь в Индию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Г. первооткрыватель Индийского океана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36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44379" y="0"/>
            <a:ext cx="6785810" cy="68579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 1 вариант</a:t>
            </a:r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b="1" dirty="0" smtClean="0"/>
              <a:t>.  </a:t>
            </a:r>
            <a:r>
              <a:rPr lang="ru-RU" b="1" u="sng" dirty="0" smtClean="0"/>
              <a:t>Найди лишнее. Причины Великих географических открытий:</a:t>
            </a:r>
          </a:p>
          <a:p>
            <a:pPr marL="0" indent="0">
              <a:buNone/>
            </a:pPr>
            <a:r>
              <a:rPr lang="ru-RU" dirty="0" smtClean="0"/>
              <a:t>А. большой спрос и дороговизна пряностей и роскоши с Востока</a:t>
            </a:r>
          </a:p>
          <a:p>
            <a:pPr marL="0" indent="0">
              <a:buNone/>
            </a:pPr>
            <a:r>
              <a:rPr lang="ru-RU" dirty="0" smtClean="0"/>
              <a:t>Б. недостаток драгоценных металлов в Европе</a:t>
            </a:r>
          </a:p>
          <a:p>
            <a:pPr marL="0" indent="0">
              <a:buNone/>
            </a:pPr>
            <a:r>
              <a:rPr lang="ru-RU" dirty="0" smtClean="0"/>
              <a:t>В. Централизованные государства могли найти деньги на дальние путешествия</a:t>
            </a:r>
          </a:p>
          <a:p>
            <a:pPr marL="0" indent="0">
              <a:buNone/>
            </a:pPr>
            <a:r>
              <a:rPr lang="ru-RU" dirty="0" smtClean="0"/>
              <a:t>Г. Османская империя разрешала торговлю с Востоком через свою территорию</a:t>
            </a:r>
          </a:p>
          <a:p>
            <a:pPr marL="0" indent="0">
              <a:buNone/>
            </a:pPr>
            <a:r>
              <a:rPr lang="ru-RU" b="1" u="sng" dirty="0" smtClean="0"/>
              <a:t>6. </a:t>
            </a:r>
            <a:r>
              <a:rPr lang="ru-RU" b="1" u="sng" dirty="0" err="1" smtClean="0"/>
              <a:t>Бартоламео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Диаш</a:t>
            </a:r>
            <a:r>
              <a:rPr lang="ru-RU" b="1" u="sng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А. достиг восточного побережья Индии</a:t>
            </a:r>
          </a:p>
          <a:p>
            <a:pPr marL="0" indent="0">
              <a:buNone/>
            </a:pPr>
            <a:r>
              <a:rPr lang="ru-RU" dirty="0" smtClean="0"/>
              <a:t>б. достиг Индии, обогнув Африку</a:t>
            </a:r>
          </a:p>
          <a:p>
            <a:pPr marL="0" indent="0">
              <a:buNone/>
            </a:pPr>
            <a:r>
              <a:rPr lang="ru-RU" dirty="0" smtClean="0"/>
              <a:t>В. Пересек Атлантический океан и достиг берегов Кубы</a:t>
            </a:r>
          </a:p>
          <a:p>
            <a:pPr marL="0" indent="0">
              <a:buNone/>
            </a:pPr>
            <a:r>
              <a:rPr lang="ru-RU" dirty="0" smtClean="0"/>
              <a:t>Г. Совершил кругосветное путешествие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930189" y="176463"/>
            <a:ext cx="5173579" cy="6681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b="1" dirty="0" smtClean="0"/>
              <a:t> 2 вариант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5.  </a:t>
            </a:r>
            <a:r>
              <a:rPr lang="ru-RU" b="1" u="sng" dirty="0" err="1" smtClean="0"/>
              <a:t>Васка</a:t>
            </a:r>
            <a:r>
              <a:rPr lang="ru-RU" b="1" u="sng" dirty="0" smtClean="0"/>
              <a:t> да Гама:</a:t>
            </a:r>
          </a:p>
          <a:p>
            <a:pPr marL="0" indent="0">
              <a:buNone/>
            </a:pPr>
            <a:r>
              <a:rPr lang="ru-RU" dirty="0"/>
              <a:t>А. достиг восточного побережья Индии</a:t>
            </a:r>
          </a:p>
          <a:p>
            <a:pPr marL="0" indent="0">
              <a:buNone/>
            </a:pPr>
            <a:r>
              <a:rPr lang="ru-RU" dirty="0"/>
              <a:t>б. достиг Индии, обогнув Африку</a:t>
            </a:r>
          </a:p>
          <a:p>
            <a:pPr marL="0" indent="0">
              <a:buNone/>
            </a:pPr>
            <a:r>
              <a:rPr lang="ru-RU" dirty="0"/>
              <a:t>В. Пересек Атлантический океан и достиг берегов Кубы</a:t>
            </a:r>
          </a:p>
          <a:p>
            <a:pPr marL="0" indent="0">
              <a:buNone/>
            </a:pPr>
            <a:r>
              <a:rPr lang="ru-RU" dirty="0"/>
              <a:t>Г. Совершил кругосветное путешествие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u="sng" dirty="0" smtClean="0"/>
              <a:t>6. Христофор Колумб верил, что открыл: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Америку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Путь в Индию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В. Новую страну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Г. Новый континент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602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44380" y="0"/>
            <a:ext cx="5117432" cy="68579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 1 вариант</a:t>
            </a:r>
          </a:p>
          <a:p>
            <a:pPr marL="0" indent="0">
              <a:buNone/>
            </a:pPr>
            <a:r>
              <a:rPr lang="ru-RU" dirty="0" smtClean="0"/>
              <a:t>7</a:t>
            </a:r>
            <a:r>
              <a:rPr lang="ru-RU" b="1" dirty="0" smtClean="0"/>
              <a:t>.  </a:t>
            </a:r>
            <a:r>
              <a:rPr lang="ru-RU" b="1" u="sng" dirty="0" err="1" smtClean="0"/>
              <a:t>Америго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Веспуччи</a:t>
            </a:r>
            <a:r>
              <a:rPr lang="ru-RU" b="1" u="sng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А. совершил кругосветное путешествие</a:t>
            </a:r>
          </a:p>
          <a:p>
            <a:pPr marL="0" indent="0">
              <a:buNone/>
            </a:pPr>
            <a:r>
              <a:rPr lang="ru-RU" dirty="0" smtClean="0"/>
              <a:t>Б. открыл путь в Индию</a:t>
            </a:r>
          </a:p>
          <a:p>
            <a:pPr marL="0" indent="0">
              <a:buNone/>
            </a:pPr>
            <a:r>
              <a:rPr lang="ru-RU" dirty="0" smtClean="0"/>
              <a:t>В. доказал Америка – новый континент</a:t>
            </a:r>
          </a:p>
          <a:p>
            <a:pPr marL="0" indent="0">
              <a:buNone/>
            </a:pPr>
            <a:r>
              <a:rPr lang="ru-RU" dirty="0" smtClean="0"/>
              <a:t>Г. Открыл Австралию</a:t>
            </a:r>
          </a:p>
          <a:p>
            <a:pPr marL="0" indent="0">
              <a:buNone/>
            </a:pPr>
            <a:r>
              <a:rPr lang="ru-RU" b="1" u="sng" dirty="0" smtClean="0"/>
              <a:t>8. Найди лишнее. Кто учувствовал в освоении новых земель?</a:t>
            </a:r>
          </a:p>
          <a:p>
            <a:pPr marL="0" indent="0">
              <a:buNone/>
            </a:pPr>
            <a:r>
              <a:rPr lang="ru-RU" dirty="0" smtClean="0"/>
              <a:t>а. обедневшие рыцари и дворяне</a:t>
            </a:r>
          </a:p>
          <a:p>
            <a:pPr marL="0" indent="0">
              <a:buNone/>
            </a:pPr>
            <a:r>
              <a:rPr lang="ru-RU" dirty="0" smtClean="0"/>
              <a:t>б. священники, распространяющие христианство</a:t>
            </a:r>
          </a:p>
          <a:p>
            <a:pPr marL="0" indent="0">
              <a:buNone/>
            </a:pPr>
            <a:r>
              <a:rPr lang="ru-RU" dirty="0" smtClean="0"/>
              <a:t>в. богатые люди, одержимые духом предпринимательства</a:t>
            </a:r>
          </a:p>
          <a:p>
            <a:pPr marL="0" indent="0">
              <a:buNone/>
            </a:pPr>
            <a:r>
              <a:rPr lang="ru-RU" dirty="0" smtClean="0"/>
              <a:t>г. крестьяне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598695" y="144379"/>
            <a:ext cx="6136105" cy="6857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b="1" dirty="0" smtClean="0"/>
              <a:t> 2 вариант</a:t>
            </a:r>
          </a:p>
          <a:p>
            <a:pPr marL="0" indent="0">
              <a:buNone/>
            </a:pPr>
            <a:r>
              <a:rPr lang="ru-RU" dirty="0" smtClean="0"/>
              <a:t>7</a:t>
            </a:r>
            <a:r>
              <a:rPr lang="ru-RU" b="1" dirty="0"/>
              <a:t>. </a:t>
            </a:r>
            <a:r>
              <a:rPr lang="ru-RU" b="1" dirty="0" err="1"/>
              <a:t>Фернан</a:t>
            </a:r>
            <a:r>
              <a:rPr lang="ru-RU" b="1" dirty="0"/>
              <a:t> Магеллан:</a:t>
            </a:r>
          </a:p>
          <a:p>
            <a:pPr marL="0" indent="0">
              <a:buNone/>
            </a:pPr>
            <a:r>
              <a:rPr lang="ru-RU" dirty="0"/>
              <a:t>А. достиг восточного побережья Индии</a:t>
            </a:r>
          </a:p>
          <a:p>
            <a:pPr marL="0" indent="0">
              <a:buNone/>
            </a:pPr>
            <a:r>
              <a:rPr lang="ru-RU" dirty="0"/>
              <a:t>б. достиг Индии, обогнув Африку</a:t>
            </a:r>
          </a:p>
          <a:p>
            <a:pPr marL="0" indent="0">
              <a:buNone/>
            </a:pPr>
            <a:r>
              <a:rPr lang="ru-RU" dirty="0"/>
              <a:t>В. Пересек Атлантический океан и достиг берегов Кубы</a:t>
            </a:r>
          </a:p>
          <a:p>
            <a:pPr marL="0" indent="0">
              <a:buNone/>
            </a:pPr>
            <a:r>
              <a:rPr lang="ru-RU" dirty="0"/>
              <a:t>Г. Совершил кругосветное путешествие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u="sng" dirty="0" smtClean="0"/>
              <a:t>8. Найди лишнее. Значение Великих географических открытий: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рушились старые представления о мире, например, что земля плоская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Америка стала регионом, влияющим на судьбы далеких стран и народов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В. Складывается единый мировой рынок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Г. Изменилась повседневная пища европейцев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84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44379" y="0"/>
            <a:ext cx="6063915" cy="68579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 1 вариант</a:t>
            </a:r>
          </a:p>
          <a:p>
            <a:pPr marL="0" indent="0">
              <a:buNone/>
            </a:pPr>
            <a:r>
              <a:rPr lang="ru-RU" dirty="0" smtClean="0"/>
              <a:t>9</a:t>
            </a:r>
            <a:r>
              <a:rPr lang="ru-RU" b="1" dirty="0" smtClean="0"/>
              <a:t>.  </a:t>
            </a:r>
            <a:r>
              <a:rPr lang="ru-RU" b="1" u="sng" dirty="0" smtClean="0"/>
              <a:t>Абсолютизм это:</a:t>
            </a:r>
          </a:p>
          <a:p>
            <a:pPr marL="0" indent="0">
              <a:buNone/>
            </a:pPr>
            <a:r>
              <a:rPr lang="ru-RU" dirty="0" smtClean="0"/>
              <a:t>А. государственный строй, где власть короля передается по наследству</a:t>
            </a:r>
          </a:p>
          <a:p>
            <a:pPr marL="0" indent="0">
              <a:buNone/>
            </a:pPr>
            <a:r>
              <a:rPr lang="ru-RU" dirty="0" smtClean="0"/>
              <a:t>Б. государственный строй, где власть короля ничем не ограничена</a:t>
            </a:r>
          </a:p>
          <a:p>
            <a:pPr marL="0" indent="0">
              <a:buNone/>
            </a:pPr>
            <a:r>
              <a:rPr lang="ru-RU" dirty="0" smtClean="0"/>
              <a:t>В. Государственный строй, где власть короля ограничена законами</a:t>
            </a:r>
          </a:p>
          <a:p>
            <a:pPr marL="0" indent="0">
              <a:buNone/>
            </a:pPr>
            <a:r>
              <a:rPr lang="ru-RU" dirty="0" smtClean="0"/>
              <a:t>Г. Направление в литературе и искусстве</a:t>
            </a:r>
          </a:p>
          <a:p>
            <a:pPr marL="0" indent="0">
              <a:buNone/>
            </a:pPr>
            <a:r>
              <a:rPr lang="ru-RU" b="1" u="sng" dirty="0" smtClean="0"/>
              <a:t>10. Найди лишнее. Новое в торговле</a:t>
            </a:r>
          </a:p>
          <a:p>
            <a:pPr marL="0" indent="0">
              <a:buNone/>
            </a:pPr>
            <a:r>
              <a:rPr lang="ru-RU" dirty="0" smtClean="0"/>
              <a:t>а. рынки работают ежедневно</a:t>
            </a:r>
          </a:p>
          <a:p>
            <a:pPr marL="0" indent="0">
              <a:buNone/>
            </a:pPr>
            <a:r>
              <a:rPr lang="ru-RU" dirty="0" smtClean="0"/>
              <a:t>б. товары в лавках продают профессиональные торговцы</a:t>
            </a:r>
          </a:p>
          <a:p>
            <a:pPr marL="0" indent="0">
              <a:buNone/>
            </a:pPr>
            <a:r>
              <a:rPr lang="ru-RU" dirty="0" smtClean="0"/>
              <a:t>в. Распространена торговля в разнос</a:t>
            </a:r>
          </a:p>
          <a:p>
            <a:pPr marL="0" indent="0">
              <a:buNone/>
            </a:pPr>
            <a:r>
              <a:rPr lang="ru-RU" dirty="0" smtClean="0"/>
              <a:t>г. В заморские путешествия торговцы предпочитают ездить одни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983706" y="1"/>
            <a:ext cx="6208294" cy="6857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b="1" dirty="0" smtClean="0"/>
              <a:t> 2 вариант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9</a:t>
            </a:r>
            <a:r>
              <a:rPr lang="ru-RU" b="1" dirty="0" smtClean="0"/>
              <a:t>.  Найди лишнее. Черты абсолютизма.</a:t>
            </a:r>
            <a:endParaRPr lang="ru-RU" b="1" u="sng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страна управляется при помощи чиновников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армия состоит из ополченцев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В. Церковь подчинена государству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Г. Единая государственная экономическая политика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u="sng" dirty="0" smtClean="0"/>
              <a:t>10. Меркантилизм  это: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экономическая политика, по которой из страны надо больше вывозить товаров, чем ввозить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религиозное движение против церкви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в. богатые люди, одержимые духом предпринимательства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г. Политика государства по поддержке предпринимательства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3504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72716" y="1"/>
            <a:ext cx="5454316" cy="68579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 1 вариант</a:t>
            </a:r>
          </a:p>
          <a:p>
            <a:pPr marL="0" indent="0">
              <a:buNone/>
            </a:pPr>
            <a:r>
              <a:rPr lang="ru-RU" dirty="0" smtClean="0"/>
              <a:t>11</a:t>
            </a:r>
            <a:r>
              <a:rPr lang="ru-RU" b="1" dirty="0" smtClean="0"/>
              <a:t>.  </a:t>
            </a:r>
            <a:r>
              <a:rPr lang="ru-RU" b="1" u="sng" dirty="0" smtClean="0"/>
              <a:t>Монополия:</a:t>
            </a:r>
          </a:p>
          <a:p>
            <a:pPr marL="0" indent="0">
              <a:buNone/>
            </a:pPr>
            <a:r>
              <a:rPr lang="ru-RU" dirty="0" smtClean="0"/>
              <a:t>А. карточная игра</a:t>
            </a:r>
          </a:p>
          <a:p>
            <a:pPr marL="0" indent="0">
              <a:buNone/>
            </a:pPr>
            <a:r>
              <a:rPr lang="ru-RU" dirty="0" smtClean="0"/>
              <a:t>Б. исключительное право на торговлю чем-либо или с какой-либо страной</a:t>
            </a:r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. экономическая политика, по которой из страны надо больше вывозить товаров, чем ввозить</a:t>
            </a:r>
          </a:p>
          <a:p>
            <a:pPr marL="0" indent="0">
              <a:buNone/>
            </a:pPr>
            <a:r>
              <a:rPr lang="ru-RU" b="1" u="sng" dirty="0" smtClean="0"/>
              <a:t>12. Антверпен</a:t>
            </a:r>
          </a:p>
          <a:p>
            <a:pPr marL="0" indent="0">
              <a:buNone/>
            </a:pPr>
            <a:r>
              <a:rPr lang="ru-RU" dirty="0"/>
              <a:t>А. место, где совершаются оптовые сделки купцы и банкиры</a:t>
            </a:r>
          </a:p>
          <a:p>
            <a:pPr marL="0" indent="0">
              <a:buNone/>
            </a:pPr>
            <a:r>
              <a:rPr lang="ru-RU" dirty="0"/>
              <a:t>Б. самый крупный торговый город Европы</a:t>
            </a:r>
          </a:p>
          <a:p>
            <a:pPr marL="0" indent="0">
              <a:buNone/>
            </a:pPr>
            <a:r>
              <a:rPr lang="ru-RU" dirty="0"/>
              <a:t>В. исключительное право на торговлю чем-либо или с какой-либо страной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368716" y="152399"/>
            <a:ext cx="5558591" cy="6857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b="1" dirty="0" smtClean="0"/>
              <a:t> 2 вариант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/>
              <a:t>11.  </a:t>
            </a:r>
            <a:r>
              <a:rPr lang="ru-RU" b="1" u="sng" dirty="0" smtClean="0"/>
              <a:t>Биржа это: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место, где совершаются оптовые сделки купцы и банкиры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самый крупный торговый город Европы</a:t>
            </a:r>
          </a:p>
          <a:p>
            <a:pPr marL="0" indent="0">
              <a:buNone/>
            </a:pPr>
            <a:r>
              <a:rPr lang="ru-RU" dirty="0" smtClean="0"/>
              <a:t>В. </a:t>
            </a:r>
            <a:r>
              <a:rPr lang="ru-RU" dirty="0"/>
              <a:t>исключительное право на торговлю чем-либо или с какой-либо страной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u="sng" dirty="0" smtClean="0"/>
              <a:t>12. Мануфактура это:</a:t>
            </a:r>
          </a:p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/>
              <a:t>. </a:t>
            </a:r>
            <a:r>
              <a:rPr lang="ru-RU" dirty="0" smtClean="0"/>
              <a:t>объединение мастеров </a:t>
            </a:r>
            <a:r>
              <a:rPr lang="ru-RU" dirty="0"/>
              <a:t>одной или нескольких схожих профессий</a:t>
            </a:r>
            <a:endParaRPr lang="ru-RU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тип предприятия с ручным трудом и разделением труда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 предприятия, использующее труд машин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25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72716" y="1"/>
            <a:ext cx="5454316" cy="68579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 1 вариант</a:t>
            </a:r>
          </a:p>
          <a:p>
            <a:pPr marL="0" indent="0">
              <a:buNone/>
            </a:pPr>
            <a:r>
              <a:rPr lang="ru-RU" dirty="0" smtClean="0"/>
              <a:t>13</a:t>
            </a:r>
            <a:r>
              <a:rPr lang="ru-RU" b="1" dirty="0" smtClean="0"/>
              <a:t>.  </a:t>
            </a:r>
            <a:r>
              <a:rPr lang="ru-RU" b="1" u="sng" dirty="0" smtClean="0"/>
              <a:t>Капитал:</a:t>
            </a:r>
          </a:p>
          <a:p>
            <a:pPr marL="0" indent="0">
              <a:buNone/>
            </a:pPr>
            <a:r>
              <a:rPr lang="ru-RU" dirty="0" smtClean="0"/>
              <a:t>А. средства, вкладываемые в производство с целью получения прибыли</a:t>
            </a:r>
          </a:p>
          <a:p>
            <a:pPr marL="0" indent="0">
              <a:buNone/>
            </a:pPr>
            <a:r>
              <a:rPr lang="ru-RU" dirty="0" smtClean="0"/>
              <a:t>Б. исключительное право на торговлю чем-либо или с какой-либо страной</a:t>
            </a:r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. место, где совершаются оптовые сделки купцы и банкиры</a:t>
            </a:r>
          </a:p>
          <a:p>
            <a:pPr marL="0" indent="0">
              <a:buNone/>
            </a:pPr>
            <a:r>
              <a:rPr lang="ru-RU" b="1" u="sng" dirty="0" smtClean="0"/>
              <a:t>14. Мануфактуры делятся на:</a:t>
            </a:r>
          </a:p>
          <a:p>
            <a:pPr marL="0" indent="0">
              <a:buNone/>
            </a:pPr>
            <a:r>
              <a:rPr lang="ru-RU" dirty="0"/>
              <a:t>А. </a:t>
            </a:r>
            <a:r>
              <a:rPr lang="ru-RU" dirty="0" smtClean="0"/>
              <a:t>централизованные и рассеянные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Б. </a:t>
            </a:r>
            <a:r>
              <a:rPr lang="ru-RU" dirty="0" smtClean="0"/>
              <a:t>монополизированные и рассеянные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В. </a:t>
            </a:r>
            <a:r>
              <a:rPr lang="ru-RU" dirty="0" smtClean="0"/>
              <a:t>Централизованные и механизированные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678905" y="160423"/>
            <a:ext cx="6384758" cy="6857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b="1" dirty="0" smtClean="0"/>
              <a:t> 2 вариант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13</a:t>
            </a:r>
            <a:r>
              <a:rPr lang="ru-RU" b="1" dirty="0" smtClean="0"/>
              <a:t>.  </a:t>
            </a:r>
            <a:r>
              <a:rPr lang="ru-RU" b="1" u="sng" dirty="0" smtClean="0"/>
              <a:t>На мануфактуре работают: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ремесленники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наемные рабочие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В. зависимые крестьяне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Г. рабы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u="sng" dirty="0" smtClean="0"/>
              <a:t>14. Найди лишнее. Отличие мануфактуры от ремесленной мастерской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каждый работник специализировался на одной простой операции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работали десятки и сотни рабочих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В. Выпускалось больше продукции за единицу времени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Г. Использовали машинное производство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279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72716" y="1"/>
            <a:ext cx="5454316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 1 вариант</a:t>
            </a:r>
          </a:p>
          <a:p>
            <a:pPr marL="0" indent="0">
              <a:buNone/>
            </a:pPr>
            <a:r>
              <a:rPr lang="ru-RU" dirty="0" smtClean="0"/>
              <a:t>15</a:t>
            </a:r>
            <a:r>
              <a:rPr lang="ru-RU" b="1" dirty="0" smtClean="0"/>
              <a:t>.  </a:t>
            </a:r>
            <a:r>
              <a:rPr lang="ru-RU" b="1" u="sng" dirty="0" smtClean="0"/>
              <a:t>Буржуа в Новое время  это:</a:t>
            </a:r>
          </a:p>
          <a:p>
            <a:pPr marL="0" indent="0">
              <a:buNone/>
            </a:pPr>
            <a:r>
              <a:rPr lang="ru-RU" dirty="0" smtClean="0"/>
              <a:t>А. предприниматели, имеющие свое дело в торговле, промышленности.</a:t>
            </a:r>
          </a:p>
          <a:p>
            <a:pPr marL="0" indent="0">
              <a:buNone/>
            </a:pPr>
            <a:r>
              <a:rPr lang="ru-RU" dirty="0" smtClean="0"/>
              <a:t>Б. почтенные городские жители</a:t>
            </a:r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. </a:t>
            </a:r>
            <a:r>
              <a:rPr lang="ru-RU" dirty="0" smtClean="0"/>
              <a:t>Город во Франции</a:t>
            </a:r>
            <a:endParaRPr lang="ru-RU" dirty="0"/>
          </a:p>
          <a:p>
            <a:pPr marL="0" indent="0">
              <a:buNone/>
            </a:pPr>
            <a:r>
              <a:rPr lang="ru-RU" b="1" u="sng" dirty="0" smtClean="0"/>
              <a:t>16. Фермеры это:</a:t>
            </a:r>
          </a:p>
          <a:p>
            <a:pPr marL="0" indent="0">
              <a:buNone/>
            </a:pPr>
            <a:r>
              <a:rPr lang="ru-RU" dirty="0"/>
              <a:t>А. </a:t>
            </a:r>
            <a:r>
              <a:rPr lang="ru-RU" dirty="0" smtClean="0"/>
              <a:t>Купцы торговавшие на биржах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Б. </a:t>
            </a:r>
            <a:r>
              <a:rPr lang="ru-RU" dirty="0" smtClean="0"/>
              <a:t>богатые крестьяне, использующие наёмный труд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В. </a:t>
            </a:r>
            <a:r>
              <a:rPr lang="ru-RU" dirty="0" smtClean="0"/>
              <a:t>Богатые горожане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505074" y="144381"/>
            <a:ext cx="5454316" cy="6857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b="1" dirty="0" smtClean="0"/>
              <a:t> 2 вариант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15</a:t>
            </a:r>
            <a:r>
              <a:rPr lang="ru-RU" b="1" dirty="0" smtClean="0"/>
              <a:t>.  </a:t>
            </a:r>
            <a:r>
              <a:rPr lang="ru-RU" b="1" u="sng" dirty="0" smtClean="0"/>
              <a:t>Огораживание это: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отделение господской земли от крестьянской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превращение пахотных земель в пастбища для животных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В. место, где совершаются оптовые сделки купцы и банкиры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u="sng" dirty="0" smtClean="0"/>
              <a:t>16. Джентри это: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А. промышленный вид овец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Б. новые дворяне</a:t>
            </a:r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. богатые крестьяне, использующие наёмный труд</a:t>
            </a:r>
          </a:p>
        </p:txBody>
      </p:sp>
    </p:spTree>
    <p:extLst>
      <p:ext uri="{BB962C8B-B14F-4D97-AF65-F5344CB8AC3E}">
        <p14:creationId xmlns:p14="http://schemas.microsoft.com/office/powerpoint/2010/main" val="5433679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1211</Words>
  <Application>Microsoft Office PowerPoint</Application>
  <PresentationFormat>Произвольный</PresentationFormat>
  <Paragraphs>185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Контрольная работа №1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</dc:title>
  <dc:creator>Inet</dc:creator>
  <cp:lastModifiedBy>Люда</cp:lastModifiedBy>
  <cp:revision>20</cp:revision>
  <dcterms:created xsi:type="dcterms:W3CDTF">2016-09-19T03:59:39Z</dcterms:created>
  <dcterms:modified xsi:type="dcterms:W3CDTF">2017-09-30T05:13:43Z</dcterms:modified>
</cp:coreProperties>
</file>