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48" autoAdjust="0"/>
    <p:restoredTop sz="86424" autoAdjust="0"/>
  </p:normalViewPr>
  <p:slideViewPr>
    <p:cSldViewPr>
      <p:cViewPr varScale="1">
        <p:scale>
          <a:sx n="121" d="100"/>
          <a:sy n="121" d="100"/>
        </p:scale>
        <p:origin x="-2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 №2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Параграфы 8-14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02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4392488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1 вариант</a:t>
            </a:r>
          </a:p>
          <a:p>
            <a:pPr marL="457200" indent="-457200" algn="just">
              <a:buAutoNum type="arabicPeriod"/>
            </a:pPr>
            <a:r>
              <a:rPr lang="ru-RU" sz="2000" b="1" u="sng" dirty="0" smtClean="0"/>
              <a:t>Соотнеси писателя и его произведение</a:t>
            </a:r>
          </a:p>
          <a:p>
            <a:pPr marL="0" indent="0" algn="just">
              <a:buNone/>
            </a:pPr>
            <a:r>
              <a:rPr lang="ru-RU" sz="2000" b="1" dirty="0" smtClean="0"/>
              <a:t>А</a:t>
            </a:r>
            <a:r>
              <a:rPr lang="ru-RU" sz="2000" dirty="0" smtClean="0"/>
              <a:t>. У. Шекспир</a:t>
            </a:r>
          </a:p>
          <a:p>
            <a:pPr marL="0" indent="0" algn="just">
              <a:buNone/>
            </a:pPr>
            <a:r>
              <a:rPr lang="ru-RU" sz="2000" b="1" dirty="0" smtClean="0"/>
              <a:t>Б</a:t>
            </a:r>
            <a:r>
              <a:rPr lang="ru-RU" sz="2000" dirty="0" smtClean="0"/>
              <a:t>. М. Сервантес</a:t>
            </a:r>
          </a:p>
          <a:p>
            <a:pPr marL="0" indent="0" algn="just">
              <a:buNone/>
            </a:pPr>
            <a:r>
              <a:rPr lang="ru-RU" sz="2000" b="1" dirty="0" smtClean="0"/>
              <a:t>В</a:t>
            </a:r>
            <a:r>
              <a:rPr lang="ru-RU" sz="2000" dirty="0" smtClean="0"/>
              <a:t>. Т. Мор   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Дон Кихот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Утопия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Ромео и Джульетта</a:t>
            </a:r>
          </a:p>
          <a:p>
            <a:pPr marL="0" indent="0" algn="just">
              <a:buNone/>
            </a:pPr>
            <a:r>
              <a:rPr lang="ru-RU" sz="2000" b="1" dirty="0" smtClean="0"/>
              <a:t>2</a:t>
            </a:r>
            <a:r>
              <a:rPr lang="ru-RU" sz="2000" b="1" u="sng" dirty="0"/>
              <a:t>. Соотнеси художника и его произведение</a:t>
            </a:r>
          </a:p>
          <a:p>
            <a:pPr marL="0" indent="0" algn="just">
              <a:buNone/>
            </a:pPr>
            <a:r>
              <a:rPr lang="ru-RU" sz="2000" dirty="0" smtClean="0"/>
              <a:t>А. Леонардо да Винчи</a:t>
            </a:r>
          </a:p>
          <a:p>
            <a:pPr marL="0" indent="0" algn="just">
              <a:buNone/>
            </a:pPr>
            <a:r>
              <a:rPr lang="ru-RU" sz="2000" dirty="0" smtClean="0"/>
              <a:t>Б. П. Брейгель</a:t>
            </a:r>
          </a:p>
          <a:p>
            <a:pPr marL="0" indent="0" algn="just">
              <a:buNone/>
            </a:pPr>
            <a:r>
              <a:rPr lang="ru-RU" sz="2000" dirty="0" smtClean="0"/>
              <a:t>В.  А. Дюрер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Мужицкий танец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Четыре всадника</a:t>
            </a:r>
          </a:p>
          <a:p>
            <a:pPr marL="457200" indent="-457200" algn="just">
              <a:buAutoNum type="arabicPeriod"/>
            </a:pPr>
            <a:r>
              <a:rPr lang="ru-RU" sz="2000" dirty="0" err="1" smtClean="0"/>
              <a:t>Мона</a:t>
            </a:r>
            <a:r>
              <a:rPr lang="ru-RU" sz="2000" dirty="0" smtClean="0"/>
              <a:t> Лиза</a:t>
            </a: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88116" y="44624"/>
            <a:ext cx="4392488" cy="6696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/>
              <a:t>2 вариант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b="1" u="sng" dirty="0" smtClean="0"/>
              <a:t>Соотнеси художника и его произведение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b="1" dirty="0" smtClean="0"/>
              <a:t>А</a:t>
            </a:r>
            <a:r>
              <a:rPr lang="ru-RU" sz="2000" dirty="0" smtClean="0"/>
              <a:t>. Леонардо да Винчи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b="1" dirty="0" smtClean="0"/>
              <a:t>Б</a:t>
            </a:r>
            <a:r>
              <a:rPr lang="ru-RU" sz="2000" dirty="0" smtClean="0"/>
              <a:t>. Микеланджело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b="1" dirty="0" smtClean="0"/>
              <a:t>В</a:t>
            </a:r>
            <a:r>
              <a:rPr lang="ru-RU" sz="2000" dirty="0" smtClean="0"/>
              <a:t>. Рафаэль </a:t>
            </a:r>
          </a:p>
          <a:p>
            <a:pPr marL="0" indent="0" algn="just">
              <a:buNone/>
            </a:pPr>
            <a:r>
              <a:rPr lang="ru-RU" sz="2000" dirty="0"/>
              <a:t> 1. </a:t>
            </a:r>
            <a:r>
              <a:rPr lang="ru-RU" sz="2000" dirty="0" smtClean="0"/>
              <a:t>Давид</a:t>
            </a:r>
          </a:p>
          <a:p>
            <a:pPr marL="0" indent="0" algn="just">
              <a:buNone/>
            </a:pPr>
            <a:r>
              <a:rPr lang="ru-RU" sz="2000" dirty="0"/>
              <a:t>2. </a:t>
            </a:r>
            <a:r>
              <a:rPr lang="ru-RU" sz="2000" dirty="0" err="1"/>
              <a:t>Мона</a:t>
            </a:r>
            <a:r>
              <a:rPr lang="ru-RU" sz="2000" dirty="0"/>
              <a:t> Лиза</a:t>
            </a:r>
            <a:endParaRPr lang="ru-RU" sz="2000" dirty="0" smtClean="0"/>
          </a:p>
          <a:p>
            <a:pPr marL="0" indent="0" algn="just">
              <a:buFont typeface="Arial" pitchFamily="34" charset="0"/>
              <a:buNone/>
            </a:pPr>
            <a:r>
              <a:rPr lang="ru-RU" sz="2000" dirty="0" smtClean="0"/>
              <a:t>3. Сикстинская Мадонна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b="1" u="sng" dirty="0" smtClean="0"/>
              <a:t>2. Соотнеси изобретателя и его изобретение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dirty="0" smtClean="0"/>
              <a:t>А.  Н. </a:t>
            </a:r>
            <a:r>
              <a:rPr lang="ru-RU" sz="2000" dirty="0"/>
              <a:t>К</a:t>
            </a:r>
            <a:r>
              <a:rPr lang="ru-RU" sz="2000" dirty="0" smtClean="0"/>
              <a:t>оперник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dirty="0" smtClean="0"/>
              <a:t>Б.  Ж. Бруно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dirty="0" smtClean="0"/>
              <a:t>В. Г. Галилеи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/>
              <a:t>Земля вращается вокруг солнца и вокруг своей оси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/>
              <a:t>Вселенная не имеет края, она бесконечна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/>
              <a:t>Подтвердил, что земля вращается вокруг солнца и своей оси, открыл  на солнце пятна и спутники Юпитера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727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4392488" cy="66247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1 вариант</a:t>
            </a:r>
          </a:p>
          <a:p>
            <a:pPr marL="0" indent="0" algn="just">
              <a:buNone/>
            </a:pPr>
            <a:r>
              <a:rPr lang="ru-RU" sz="2000" b="1" u="sng" dirty="0" smtClean="0"/>
              <a:t>3. Соотнеси ученого и его учение</a:t>
            </a:r>
          </a:p>
          <a:p>
            <a:pPr marL="0" indent="0" algn="just">
              <a:buNone/>
            </a:pPr>
            <a:r>
              <a:rPr lang="ru-RU" sz="2000" b="1" dirty="0" smtClean="0"/>
              <a:t>А</a:t>
            </a:r>
            <a:r>
              <a:rPr lang="ru-RU" sz="2000" dirty="0" smtClean="0"/>
              <a:t>. И. Ньютон</a:t>
            </a:r>
          </a:p>
          <a:p>
            <a:pPr marL="0" indent="0" algn="just">
              <a:buNone/>
            </a:pPr>
            <a:r>
              <a:rPr lang="ru-RU" sz="2000" b="1" dirty="0" smtClean="0"/>
              <a:t>Б</a:t>
            </a:r>
            <a:r>
              <a:rPr lang="ru-RU" sz="2000" dirty="0" smtClean="0"/>
              <a:t>. Р. Декарт</a:t>
            </a:r>
          </a:p>
          <a:p>
            <a:pPr marL="0" indent="0" algn="just">
              <a:buNone/>
            </a:pPr>
            <a:r>
              <a:rPr lang="ru-RU" sz="2000" b="1" dirty="0" smtClean="0"/>
              <a:t>В</a:t>
            </a:r>
            <a:r>
              <a:rPr lang="ru-RU" sz="2000" dirty="0" smtClean="0"/>
              <a:t>. Ф. Бэкон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Опыт должен опираться на эксперимент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Закон всемирного тяготения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«Я мыслю, значит я существую»</a:t>
            </a:r>
          </a:p>
          <a:p>
            <a:pPr marL="0" indent="0" algn="just">
              <a:buNone/>
            </a:pPr>
            <a:r>
              <a:rPr lang="ru-RU" sz="2000" b="1" u="sng" dirty="0" smtClean="0"/>
              <a:t>4. Реформация – это</a:t>
            </a:r>
          </a:p>
          <a:p>
            <a:pPr marL="0" indent="0">
              <a:buNone/>
            </a:pPr>
            <a:r>
              <a:rPr lang="ru-RU" sz="2000" dirty="0"/>
              <a:t>а. </a:t>
            </a:r>
            <a:r>
              <a:rPr lang="ru-RU" sz="2000" dirty="0" smtClean="0"/>
              <a:t>радикальное изменение, </a:t>
            </a:r>
            <a:r>
              <a:rPr lang="ru-RU" sz="2000" dirty="0"/>
              <a:t>сопряженное с открытым разрывом с предыдущим </a:t>
            </a:r>
            <a:r>
              <a:rPr lang="ru-RU" sz="2000" dirty="0" smtClean="0"/>
              <a:t>состоянием</a:t>
            </a:r>
          </a:p>
          <a:p>
            <a:pPr marL="0" indent="0">
              <a:buNone/>
            </a:pPr>
            <a:r>
              <a:rPr lang="ru-RU" sz="2000" dirty="0"/>
              <a:t>Б. изменение в какой-либо сфере жизни, не </a:t>
            </a:r>
            <a:r>
              <a:rPr lang="ru-RU" sz="2000" dirty="0" smtClean="0"/>
              <a:t>затрагивающее </a:t>
            </a:r>
            <a:r>
              <a:rPr lang="ru-RU" sz="2000" dirty="0"/>
              <a:t>основ, или </a:t>
            </a:r>
            <a:r>
              <a:rPr lang="ru-RU" sz="2000" dirty="0" smtClean="0"/>
              <a:t>преобразование, вводимое </a:t>
            </a:r>
            <a:r>
              <a:rPr lang="ru-RU" sz="2000" dirty="0"/>
              <a:t>законодательным путем.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В. широкое религиозное и общественно-политическое </a:t>
            </a:r>
            <a:r>
              <a:rPr lang="ru-RU" sz="2000" dirty="0" smtClean="0"/>
              <a:t>движение, </a:t>
            </a:r>
            <a:r>
              <a:rPr lang="ru-RU" sz="2000" dirty="0"/>
              <a:t>направленное на реформирование католического христианства в соответствии с Библией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751512" y="116632"/>
            <a:ext cx="4392488" cy="6624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/>
              <a:t>2 вариант</a:t>
            </a:r>
          </a:p>
          <a:p>
            <a:pPr marL="0" indent="0" algn="just">
              <a:buNone/>
            </a:pPr>
            <a:r>
              <a:rPr lang="ru-RU" sz="2000" b="1" u="sng" dirty="0" smtClean="0"/>
              <a:t>3. Соотнеси писателя и его произведение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b="1" dirty="0" smtClean="0"/>
              <a:t>А</a:t>
            </a:r>
            <a:r>
              <a:rPr lang="ru-RU" sz="2000" dirty="0" smtClean="0"/>
              <a:t>. У. Шекспир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b="1" dirty="0" smtClean="0"/>
              <a:t>Б</a:t>
            </a:r>
            <a:r>
              <a:rPr lang="ru-RU" sz="2000" dirty="0" smtClean="0"/>
              <a:t>. М. Сервантес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000" b="1" dirty="0" smtClean="0"/>
              <a:t>В</a:t>
            </a:r>
            <a:r>
              <a:rPr lang="ru-RU" sz="2000" dirty="0" smtClean="0"/>
              <a:t>. Т. Мор   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/>
              <a:t>Дон Кихот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/>
              <a:t>Утопия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/>
              <a:t>Ромео и Джульетта</a:t>
            </a:r>
          </a:p>
          <a:p>
            <a:pPr marL="0" indent="0" algn="just">
              <a:buNone/>
            </a:pPr>
            <a:r>
              <a:rPr lang="ru-RU" sz="2000" b="1" u="sng" dirty="0" smtClean="0"/>
              <a:t>4</a:t>
            </a:r>
            <a:r>
              <a:rPr lang="ru-RU" sz="2000" b="1" u="sng" dirty="0"/>
              <a:t>. </a:t>
            </a:r>
            <a:r>
              <a:rPr lang="ru-RU" sz="2000" b="1" u="sng" dirty="0" smtClean="0"/>
              <a:t>Найдите </a:t>
            </a:r>
            <a:r>
              <a:rPr lang="ru-RU" sz="2000" b="1" u="sng" dirty="0"/>
              <a:t>неправильный ответ. Причинами религиозной революции являются:</a:t>
            </a:r>
          </a:p>
          <a:p>
            <a:pPr marL="0" indent="0" algn="just">
              <a:buNone/>
            </a:pPr>
            <a:r>
              <a:rPr lang="ru-RU" sz="2000" dirty="0" smtClean="0"/>
              <a:t>А</a:t>
            </a:r>
            <a:r>
              <a:rPr lang="ru-RU" sz="2000" dirty="0"/>
              <a:t>) процесс обмирщения сознания людей;</a:t>
            </a:r>
          </a:p>
          <a:p>
            <a:pPr marL="0" indent="0" algn="just">
              <a:buNone/>
            </a:pPr>
            <a:r>
              <a:rPr lang="ru-RU" sz="2000" dirty="0" smtClean="0"/>
              <a:t>Б</a:t>
            </a:r>
            <a:r>
              <a:rPr lang="ru-RU" sz="2000" dirty="0"/>
              <a:t>) стремление королей взять церковную власть в свои руки и избавиться от власти Папы;</a:t>
            </a:r>
          </a:p>
          <a:p>
            <a:pPr marL="0" indent="0" algn="just">
              <a:buNone/>
            </a:pPr>
            <a:r>
              <a:rPr lang="ru-RU" sz="2000" dirty="0" smtClean="0"/>
              <a:t>В</a:t>
            </a:r>
            <a:r>
              <a:rPr lang="ru-RU" sz="2000" dirty="0"/>
              <a:t>) резкое противоречие между христианским вероучением и жаждой наживы католической </a:t>
            </a:r>
            <a:r>
              <a:rPr lang="ru-RU" sz="2000" dirty="0" smtClean="0"/>
              <a:t>церкви</a:t>
            </a:r>
          </a:p>
          <a:p>
            <a:pPr marL="0" indent="0" algn="just">
              <a:buNone/>
            </a:pPr>
            <a:r>
              <a:rPr lang="ru-RU" sz="2000" dirty="0" smtClean="0"/>
              <a:t>Г.) Желание горожан получить богатства церкви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922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4392488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1 вариант</a:t>
            </a:r>
          </a:p>
          <a:p>
            <a:pPr marL="0" indent="0">
              <a:buNone/>
            </a:pPr>
            <a:r>
              <a:rPr lang="ru-RU" sz="2000" b="1" u="sng" dirty="0" smtClean="0"/>
              <a:t>5.  </a:t>
            </a:r>
            <a:r>
              <a:rPr lang="ru-RU" sz="2000" b="1" u="sng" dirty="0"/>
              <a:t>Вождем </a:t>
            </a:r>
            <a:r>
              <a:rPr lang="ru-RU" sz="2000" b="1" i="1" u="sng" dirty="0" smtClean="0"/>
              <a:t>народной!!!!</a:t>
            </a:r>
            <a:r>
              <a:rPr lang="ru-RU" sz="2000" b="1" u="sng" dirty="0" smtClean="0"/>
              <a:t> </a:t>
            </a:r>
            <a:r>
              <a:rPr lang="ru-RU" sz="2000" b="1" u="sng" dirty="0"/>
              <a:t>Реформации в Германии был</a:t>
            </a:r>
            <a:r>
              <a:rPr lang="ru-RU" sz="2000" b="1" u="sng" dirty="0" smtClean="0"/>
              <a:t>:</a:t>
            </a:r>
          </a:p>
          <a:p>
            <a:pPr marL="0" indent="0">
              <a:buNone/>
            </a:pPr>
            <a:r>
              <a:rPr lang="ru-RU" sz="2000" b="1" u="sng" dirty="0" smtClean="0"/>
              <a:t> </a:t>
            </a:r>
            <a:r>
              <a:rPr lang="ru-RU" sz="2000" dirty="0" smtClean="0"/>
              <a:t>А) Мартин Лютер</a:t>
            </a:r>
          </a:p>
          <a:p>
            <a:pPr marL="0" indent="0">
              <a:buNone/>
            </a:pPr>
            <a:r>
              <a:rPr lang="ru-RU" sz="2000" dirty="0" smtClean="0"/>
              <a:t>Б</a:t>
            </a:r>
            <a:r>
              <a:rPr lang="ru-RU" sz="2000" dirty="0"/>
              <a:t>) Томас Мюнцер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</a:t>
            </a:r>
            <a:r>
              <a:rPr lang="ru-RU" sz="2000" dirty="0"/>
              <a:t>) Иоганн </a:t>
            </a:r>
            <a:r>
              <a:rPr lang="ru-RU" sz="2000" dirty="0" err="1" smtClean="0"/>
              <a:t>Тецель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Г</a:t>
            </a:r>
            <a:r>
              <a:rPr lang="ru-RU" sz="2000" dirty="0"/>
              <a:t>) </a:t>
            </a:r>
            <a:r>
              <a:rPr lang="ru-RU" sz="2000" dirty="0" err="1"/>
              <a:t>Kарл</a:t>
            </a:r>
            <a:r>
              <a:rPr lang="ru-RU" sz="2000" dirty="0"/>
              <a:t> </a:t>
            </a:r>
            <a:r>
              <a:rPr lang="ru-RU" sz="2000" dirty="0" smtClean="0"/>
              <a:t>V</a:t>
            </a:r>
          </a:p>
          <a:p>
            <a:pPr marL="0" indent="0">
              <a:buNone/>
            </a:pPr>
            <a:r>
              <a:rPr lang="ru-RU" sz="2000" b="1" u="sng" dirty="0" smtClean="0"/>
              <a:t>6</a:t>
            </a:r>
            <a:r>
              <a:rPr lang="ru-RU" sz="2000" b="1" u="sng" dirty="0"/>
              <a:t>. </a:t>
            </a:r>
            <a:r>
              <a:rPr lang="ru-RU" sz="2000" b="1" u="sng" dirty="0" smtClean="0"/>
              <a:t>Главная </a:t>
            </a:r>
            <a:r>
              <a:rPr lang="ru-RU" sz="2000" b="1" u="sng" dirty="0"/>
              <a:t>идея учения Лютера состояла в том, что:</a:t>
            </a:r>
          </a:p>
          <a:p>
            <a:pPr marL="0" indent="0">
              <a:buNone/>
            </a:pPr>
            <a:r>
              <a:rPr lang="ru-RU" sz="2000" dirty="0" smtClean="0"/>
              <a:t>А</a:t>
            </a:r>
            <a:r>
              <a:rPr lang="ru-RU" sz="2000" dirty="0"/>
              <a:t>) каждый человек должен усердно трудиться, чтобы узнать свое предназначение еще при жизни;</a:t>
            </a:r>
          </a:p>
          <a:p>
            <a:pPr marL="0" indent="0">
              <a:buNone/>
            </a:pPr>
            <a:r>
              <a:rPr lang="ru-RU" sz="2000" dirty="0" smtClean="0"/>
              <a:t>Б</a:t>
            </a:r>
            <a:r>
              <a:rPr lang="ru-RU" sz="2000" dirty="0"/>
              <a:t>) каждый человек, спасается только своей искренней верой в Бога и не нуждается в посреднике в виде церкви;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</a:t>
            </a:r>
            <a:r>
              <a:rPr lang="ru-RU" sz="2000" dirty="0"/>
              <a:t>) человек не может спасти свою душу сам, в этом он должен положиться на церковь.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747700" y="257930"/>
            <a:ext cx="4392488" cy="662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/>
              <a:t>2 вариант</a:t>
            </a:r>
          </a:p>
          <a:p>
            <a:pPr marL="0" indent="0" algn="just">
              <a:buNone/>
            </a:pPr>
            <a:r>
              <a:rPr lang="ru-RU" sz="2000" b="1" u="sng" dirty="0" smtClean="0"/>
              <a:t>5. Создатель 95 тезисов о переустройстве католической церкви</a:t>
            </a:r>
          </a:p>
          <a:p>
            <a:pPr marL="0" indent="0">
              <a:buNone/>
            </a:pPr>
            <a:r>
              <a:rPr lang="ru-RU" sz="2000" dirty="0"/>
              <a:t>А) Мартин Лютер</a:t>
            </a:r>
          </a:p>
          <a:p>
            <a:pPr marL="0" indent="0">
              <a:buNone/>
            </a:pPr>
            <a:r>
              <a:rPr lang="ru-RU" sz="2000" dirty="0"/>
              <a:t>Б) Томас Мюнцер </a:t>
            </a:r>
          </a:p>
          <a:p>
            <a:pPr marL="0" indent="0">
              <a:buNone/>
            </a:pPr>
            <a:r>
              <a:rPr lang="ru-RU" sz="2000" dirty="0"/>
              <a:t>В) Иоганн </a:t>
            </a:r>
            <a:r>
              <a:rPr lang="ru-RU" sz="2000" dirty="0" err="1"/>
              <a:t>Тецель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Г) </a:t>
            </a:r>
            <a:r>
              <a:rPr lang="ru-RU" sz="2000" dirty="0" err="1"/>
              <a:t>Kарл</a:t>
            </a:r>
            <a:r>
              <a:rPr lang="ru-RU" sz="2000" dirty="0"/>
              <a:t> V</a:t>
            </a:r>
          </a:p>
          <a:p>
            <a:pPr marL="0" indent="0" algn="just">
              <a:buNone/>
            </a:pPr>
            <a:endParaRPr lang="ru-RU" sz="2000" b="1" u="sng" dirty="0" smtClean="0"/>
          </a:p>
          <a:p>
            <a:pPr marL="0" indent="0" algn="just">
              <a:buNone/>
            </a:pPr>
            <a:r>
              <a:rPr lang="ru-RU" sz="2000" b="1" u="sng" dirty="0" smtClean="0"/>
              <a:t>6</a:t>
            </a:r>
            <a:r>
              <a:rPr lang="ru-RU" sz="2000" b="1" u="sng" dirty="0"/>
              <a:t>. </a:t>
            </a:r>
            <a:r>
              <a:rPr lang="ru-RU" sz="2000" b="1" u="sng" dirty="0" smtClean="0"/>
              <a:t> </a:t>
            </a:r>
            <a:r>
              <a:rPr lang="ru-RU" sz="2000" b="1" u="sng" dirty="0"/>
              <a:t>Что лежало в основе учения М</a:t>
            </a:r>
            <a:r>
              <a:rPr lang="ru-RU" sz="2000" b="1" u="sng" dirty="0" smtClean="0"/>
              <a:t>. Лютера</a:t>
            </a:r>
            <a:r>
              <a:rPr lang="ru-RU" sz="2000" b="1" u="sng" dirty="0"/>
              <a:t>:</a:t>
            </a:r>
          </a:p>
          <a:p>
            <a:pPr marL="0" indent="0" algn="just">
              <a:buNone/>
            </a:pPr>
            <a:r>
              <a:rPr lang="ru-RU" sz="2000" dirty="0" smtClean="0"/>
              <a:t>а</a:t>
            </a:r>
            <a:r>
              <a:rPr lang="ru-RU" sz="2000" dirty="0"/>
              <a:t>) вера - основа спасения </a:t>
            </a:r>
            <a:r>
              <a:rPr lang="ru-RU" sz="2000" dirty="0" smtClean="0"/>
              <a:t>человека</a:t>
            </a:r>
          </a:p>
          <a:p>
            <a:pPr marL="0" indent="0" algn="just">
              <a:buNone/>
            </a:pPr>
            <a:r>
              <a:rPr lang="ru-RU" sz="2000" dirty="0" smtClean="0"/>
              <a:t>б) </a:t>
            </a:r>
            <a:r>
              <a:rPr lang="ru-RU" sz="2000" dirty="0"/>
              <a:t>основа церковного вероучения - Священное писание</a:t>
            </a:r>
          </a:p>
          <a:p>
            <a:pPr marL="0" indent="0" algn="just">
              <a:buNone/>
            </a:pPr>
            <a:r>
              <a:rPr lang="ru-RU" sz="2000" dirty="0"/>
              <a:t>в</a:t>
            </a:r>
            <a:r>
              <a:rPr lang="ru-RU" sz="2000" dirty="0" smtClean="0"/>
              <a:t>) </a:t>
            </a:r>
            <a:r>
              <a:rPr lang="ru-RU" sz="2000" dirty="0"/>
              <a:t>богослужение на родном </a:t>
            </a:r>
            <a:r>
              <a:rPr lang="ru-RU" sz="2000" dirty="0" smtClean="0"/>
              <a:t>языке</a:t>
            </a:r>
          </a:p>
          <a:p>
            <a:pPr marL="0" indent="0" algn="just">
              <a:buNone/>
            </a:pPr>
            <a:r>
              <a:rPr lang="ru-RU" sz="2000" dirty="0" smtClean="0"/>
              <a:t> г) </a:t>
            </a:r>
            <a:r>
              <a:rPr lang="ru-RU" sz="2000" dirty="0"/>
              <a:t>верно все перечисленное выше</a:t>
            </a:r>
          </a:p>
        </p:txBody>
      </p:sp>
    </p:spTree>
    <p:extLst>
      <p:ext uri="{BB962C8B-B14F-4D97-AF65-F5344CB8AC3E}">
        <p14:creationId xmlns:p14="http://schemas.microsoft.com/office/powerpoint/2010/main" val="403933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81498"/>
            <a:ext cx="41764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1 вариант</a:t>
            </a:r>
          </a:p>
          <a:p>
            <a:r>
              <a:rPr lang="ru-RU" sz="2000" dirty="0" smtClean="0"/>
              <a:t>7. </a:t>
            </a:r>
            <a:r>
              <a:rPr lang="ru-RU" sz="2000" b="1" u="sng" dirty="0"/>
              <a:t>Кто возглавил крестьянскую войну в Германии в период Реформации:</a:t>
            </a:r>
          </a:p>
          <a:p>
            <a:r>
              <a:rPr lang="ru-RU" sz="2000" dirty="0"/>
              <a:t>а) Томас </a:t>
            </a:r>
            <a:r>
              <a:rPr lang="ru-RU" sz="2000" dirty="0" smtClean="0"/>
              <a:t>Мюнцер</a:t>
            </a:r>
          </a:p>
          <a:p>
            <a:r>
              <a:rPr lang="ru-RU" sz="2000" dirty="0" smtClean="0"/>
              <a:t> б) </a:t>
            </a:r>
            <a:r>
              <a:rPr lang="ru-RU" sz="2000" dirty="0"/>
              <a:t>Жан </a:t>
            </a:r>
            <a:r>
              <a:rPr lang="ru-RU" sz="2000" dirty="0" smtClean="0"/>
              <a:t>Кальвин</a:t>
            </a:r>
          </a:p>
          <a:p>
            <a:r>
              <a:rPr lang="ru-RU" sz="2000" dirty="0" smtClean="0"/>
              <a:t> в) </a:t>
            </a:r>
            <a:r>
              <a:rPr lang="ru-RU" sz="2000" dirty="0"/>
              <a:t>Мартин </a:t>
            </a:r>
            <a:r>
              <a:rPr lang="ru-RU" sz="2000" dirty="0" smtClean="0"/>
              <a:t>Лютер</a:t>
            </a:r>
          </a:p>
          <a:p>
            <a:r>
              <a:rPr lang="ru-RU" sz="2000" dirty="0" smtClean="0"/>
              <a:t> г) </a:t>
            </a:r>
            <a:r>
              <a:rPr lang="ru-RU" sz="2000" dirty="0"/>
              <a:t>Игнатий </a:t>
            </a:r>
            <a:r>
              <a:rPr lang="ru-RU" sz="2000" dirty="0" smtClean="0"/>
              <a:t>Лойола</a:t>
            </a:r>
          </a:p>
          <a:p>
            <a:r>
              <a:rPr lang="ru-RU" sz="2000" dirty="0" smtClean="0"/>
              <a:t>8</a:t>
            </a:r>
            <a:r>
              <a:rPr lang="ru-RU" sz="2000" b="1" u="sng" dirty="0" smtClean="0"/>
              <a:t>. </a:t>
            </a:r>
            <a:r>
              <a:rPr lang="ru-RU" sz="2000" b="1" u="sng" dirty="0"/>
              <a:t>Какая церковь была образована в Швейцарии:</a:t>
            </a:r>
          </a:p>
          <a:p>
            <a:r>
              <a:rPr lang="ru-RU" sz="2000" dirty="0"/>
              <a:t>а) </a:t>
            </a:r>
            <a:r>
              <a:rPr lang="ru-RU" sz="2000" dirty="0" smtClean="0"/>
              <a:t>лютеранская</a:t>
            </a:r>
          </a:p>
          <a:p>
            <a:r>
              <a:rPr lang="ru-RU" sz="2000" dirty="0" smtClean="0"/>
              <a:t> б) пресвитерианская</a:t>
            </a:r>
          </a:p>
          <a:p>
            <a:r>
              <a:rPr lang="ru-RU" sz="2000" dirty="0" smtClean="0"/>
              <a:t> в) католическая</a:t>
            </a:r>
          </a:p>
          <a:p>
            <a:r>
              <a:rPr lang="ru-RU" sz="2000" dirty="0" smtClean="0"/>
              <a:t> г) православная</a:t>
            </a:r>
          </a:p>
          <a:p>
            <a:r>
              <a:rPr lang="ru-RU" sz="2000" dirty="0" smtClean="0"/>
              <a:t> 9. </a:t>
            </a:r>
            <a:r>
              <a:rPr lang="ru-RU" sz="2000" b="1" u="sng" dirty="0" smtClean="0"/>
              <a:t>Кто </a:t>
            </a:r>
            <a:r>
              <a:rPr lang="ru-RU" sz="2000" b="1" u="sng" dirty="0"/>
              <a:t>возглавил общество иезуитов в борьбе с протестантами в период Реформации</a:t>
            </a:r>
          </a:p>
          <a:p>
            <a:r>
              <a:rPr lang="ru-RU" sz="2000" dirty="0" smtClean="0"/>
              <a:t>1.Мартин Лютер</a:t>
            </a:r>
          </a:p>
          <a:p>
            <a:r>
              <a:rPr lang="ru-RU" sz="2000" dirty="0" smtClean="0"/>
              <a:t>2.Томас </a:t>
            </a:r>
            <a:r>
              <a:rPr lang="ru-RU" sz="2000" dirty="0"/>
              <a:t>Мюнцер</a:t>
            </a:r>
          </a:p>
          <a:p>
            <a:r>
              <a:rPr lang="ru-RU" sz="2000" dirty="0" smtClean="0"/>
              <a:t>3.Жан Кальвин</a:t>
            </a:r>
          </a:p>
          <a:p>
            <a:r>
              <a:rPr lang="ru-RU" sz="2000" dirty="0" smtClean="0"/>
              <a:t>4.Игнатий Лойола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81498"/>
            <a:ext cx="4572000" cy="68326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2 вариант</a:t>
            </a:r>
          </a:p>
          <a:p>
            <a:r>
              <a:rPr lang="ru-RU" sz="2000" dirty="0" smtClean="0"/>
              <a:t>7</a:t>
            </a:r>
            <a:r>
              <a:rPr lang="ru-RU" sz="2000" b="1" u="sng" dirty="0" smtClean="0"/>
              <a:t>. Что </a:t>
            </a:r>
            <a:r>
              <a:rPr lang="ru-RU" sz="2000" b="1" u="sng" dirty="0"/>
              <a:t>являлось высшим духовным авторитетом, согласно учению Лютера?</a:t>
            </a:r>
          </a:p>
          <a:p>
            <a:r>
              <a:rPr lang="ru-RU" sz="2000" dirty="0"/>
              <a:t>А) Священное писание; </a:t>
            </a:r>
            <a:endParaRPr lang="ru-RU" sz="2000" dirty="0" smtClean="0"/>
          </a:p>
          <a:p>
            <a:r>
              <a:rPr lang="ru-RU" sz="2000" dirty="0" smtClean="0"/>
              <a:t>Б</a:t>
            </a:r>
            <a:r>
              <a:rPr lang="ru-RU" sz="2000" dirty="0"/>
              <a:t>) Мнение Святых отцов;</a:t>
            </a:r>
          </a:p>
          <a:p>
            <a:r>
              <a:rPr lang="ru-RU" sz="2000" dirty="0"/>
              <a:t>В) Мнение Святой церкви; </a:t>
            </a:r>
            <a:endParaRPr lang="ru-RU" sz="2000" dirty="0" smtClean="0"/>
          </a:p>
          <a:p>
            <a:r>
              <a:rPr lang="ru-RU" sz="2000" dirty="0" smtClean="0"/>
              <a:t>Г</a:t>
            </a:r>
            <a:r>
              <a:rPr lang="ru-RU" sz="2000" dirty="0"/>
              <a:t>) Повеление светских властей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8. </a:t>
            </a:r>
            <a:r>
              <a:rPr lang="ru-RU" sz="2000" b="1" u="sng" dirty="0" smtClean="0"/>
              <a:t>Родиной </a:t>
            </a:r>
            <a:r>
              <a:rPr lang="ru-RU" sz="2000" b="1" u="sng" dirty="0"/>
              <a:t>Реформации принято считать</a:t>
            </a:r>
            <a:r>
              <a:rPr lang="ru-RU" sz="2000" dirty="0"/>
              <a:t>:</a:t>
            </a:r>
          </a:p>
          <a:p>
            <a:r>
              <a:rPr lang="ru-RU" sz="2000" dirty="0"/>
              <a:t>а) </a:t>
            </a:r>
            <a:r>
              <a:rPr lang="ru-RU" sz="2000" dirty="0" smtClean="0"/>
              <a:t>Англию</a:t>
            </a:r>
          </a:p>
          <a:p>
            <a:r>
              <a:rPr lang="ru-RU" sz="2000" dirty="0" smtClean="0"/>
              <a:t>б) Францию</a:t>
            </a:r>
          </a:p>
          <a:p>
            <a:r>
              <a:rPr lang="ru-RU" sz="2000" dirty="0" smtClean="0"/>
              <a:t>в) </a:t>
            </a:r>
            <a:r>
              <a:rPr lang="ru-RU" sz="2000" dirty="0"/>
              <a:t>Италию </a:t>
            </a:r>
            <a:endParaRPr lang="ru-RU" sz="2000" dirty="0" smtClean="0"/>
          </a:p>
          <a:p>
            <a:r>
              <a:rPr lang="ru-RU" sz="2000" dirty="0" smtClean="0"/>
              <a:t>г) </a:t>
            </a:r>
            <a:r>
              <a:rPr lang="ru-RU" sz="2000" dirty="0"/>
              <a:t>Германию</a:t>
            </a:r>
          </a:p>
          <a:p>
            <a:r>
              <a:rPr lang="ru-RU" sz="2000" dirty="0" smtClean="0"/>
              <a:t> 9</a:t>
            </a:r>
            <a:r>
              <a:rPr lang="ru-RU" sz="2000" b="1" u="sng" dirty="0" smtClean="0"/>
              <a:t>. Что </a:t>
            </a:r>
            <a:r>
              <a:rPr lang="ru-RU" sz="2000" b="1" u="sng" dirty="0"/>
              <a:t>было итогом Реформации в Европе:</a:t>
            </a:r>
          </a:p>
          <a:p>
            <a:r>
              <a:rPr lang="ru-RU" sz="2000" dirty="0"/>
              <a:t>а) появление национальных </a:t>
            </a:r>
            <a:r>
              <a:rPr lang="ru-RU" sz="2000" dirty="0" smtClean="0"/>
              <a:t>церквей</a:t>
            </a:r>
          </a:p>
          <a:p>
            <a:r>
              <a:rPr lang="ru-RU" sz="2000" dirty="0" smtClean="0"/>
              <a:t>б) </a:t>
            </a:r>
            <a:r>
              <a:rPr lang="ru-RU" sz="2000" dirty="0"/>
              <a:t>укрепление светской власти</a:t>
            </a:r>
          </a:p>
          <a:p>
            <a:r>
              <a:rPr lang="ru-RU" sz="2000" dirty="0" smtClean="0"/>
              <a:t>в) </a:t>
            </a:r>
            <a:r>
              <a:rPr lang="ru-RU" sz="2000" dirty="0"/>
              <a:t>создание условий для развития национальных </a:t>
            </a:r>
            <a:r>
              <a:rPr lang="ru-RU" sz="2000" dirty="0" smtClean="0"/>
              <a:t>государств</a:t>
            </a:r>
          </a:p>
          <a:p>
            <a:r>
              <a:rPr lang="ru-RU" sz="2000" dirty="0" smtClean="0"/>
              <a:t>г) </a:t>
            </a:r>
            <a:r>
              <a:rPr lang="ru-RU" sz="2000" dirty="0"/>
              <a:t>верно все перечисленное выше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771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1148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 вариант</a:t>
            </a:r>
          </a:p>
          <a:p>
            <a:pPr marL="0" indent="0">
              <a:buNone/>
            </a:pPr>
            <a:r>
              <a:rPr lang="ru-RU" sz="2000" b="1" u="sng" dirty="0" smtClean="0"/>
              <a:t>10. Найди лишнее. Учение М. Лютера</a:t>
            </a:r>
          </a:p>
          <a:p>
            <a:pPr marL="0" indent="0">
              <a:buNone/>
            </a:pPr>
            <a:r>
              <a:rPr lang="ru-RU" sz="2000" dirty="0" smtClean="0"/>
              <a:t>А. Богослужение на латинском языке</a:t>
            </a:r>
          </a:p>
          <a:p>
            <a:pPr marL="0" indent="0">
              <a:buNone/>
            </a:pPr>
            <a:r>
              <a:rPr lang="ru-RU" sz="2000" dirty="0" smtClean="0"/>
              <a:t>Б. Священники могут жениться</a:t>
            </a:r>
          </a:p>
          <a:p>
            <a:pPr marL="0" indent="0">
              <a:buNone/>
            </a:pPr>
            <a:r>
              <a:rPr lang="ru-RU" sz="2000" dirty="0" smtClean="0"/>
              <a:t>В. Спасение возможно только верой</a:t>
            </a:r>
          </a:p>
          <a:p>
            <a:pPr marL="0" indent="0">
              <a:buNone/>
            </a:pPr>
            <a:r>
              <a:rPr lang="ru-RU" sz="2000" dirty="0" smtClean="0"/>
              <a:t>Г. Священники только наставники, помогающие толковать Библию</a:t>
            </a:r>
          </a:p>
          <a:p>
            <a:pPr marL="0" indent="0">
              <a:buNone/>
            </a:pPr>
            <a:r>
              <a:rPr lang="ru-RU" sz="2000" dirty="0" smtClean="0"/>
              <a:t>Д. у церкви не должно быть земель и богатств</a:t>
            </a:r>
          </a:p>
          <a:p>
            <a:pPr marL="0" indent="0">
              <a:buNone/>
            </a:pPr>
            <a:r>
              <a:rPr lang="ru-RU" sz="2000" b="1" u="sng" dirty="0" smtClean="0"/>
              <a:t>11. Кто стал «женевским папой»?</a:t>
            </a:r>
          </a:p>
          <a:p>
            <a:pPr marL="0" indent="0">
              <a:buNone/>
            </a:pPr>
            <a:r>
              <a:rPr lang="ru-RU" sz="2000" dirty="0" smtClean="0"/>
              <a:t>А. Кальвин</a:t>
            </a:r>
          </a:p>
          <a:p>
            <a:pPr marL="0" indent="0">
              <a:buNone/>
            </a:pPr>
            <a:r>
              <a:rPr lang="ru-RU" sz="2000" dirty="0" smtClean="0"/>
              <a:t>Б. Мюнцер</a:t>
            </a:r>
          </a:p>
          <a:p>
            <a:pPr marL="0" indent="0">
              <a:buNone/>
            </a:pPr>
            <a:r>
              <a:rPr lang="ru-RU" sz="2000" dirty="0" smtClean="0"/>
              <a:t>В. Лютер</a:t>
            </a: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24400" y="260648"/>
            <a:ext cx="4114800" cy="5865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2 вариант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b="1" u="sng" dirty="0" smtClean="0"/>
              <a:t>10. Найди лишнее. Учение Ж. Кальвина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А. судьба человека предопределена Богом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Б. Надо много трудиться, чтобы понять свою судьбу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В. Подданные не имеют право свергать короля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Г. Умеренность в быту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Д. признавала только два обряда: крещение и причастие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b="1" u="sng" dirty="0" smtClean="0"/>
              <a:t>11. Реформацию в Англии начал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А. Генрих </a:t>
            </a:r>
            <a:r>
              <a:rPr lang="en-US" sz="2000" dirty="0" smtClean="0"/>
              <a:t>VIII</a:t>
            </a:r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Б. М. Лютер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В. Мария Кровавая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407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330824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 вариант</a:t>
            </a:r>
          </a:p>
          <a:p>
            <a:pPr marL="0" indent="0">
              <a:buNone/>
            </a:pPr>
            <a:r>
              <a:rPr lang="ru-RU" sz="2000" b="1" u="sng" dirty="0" smtClean="0"/>
              <a:t>12. Найди лишнее. Тридентский собор решил:</a:t>
            </a:r>
          </a:p>
          <a:p>
            <a:pPr marL="0" indent="0">
              <a:buNone/>
            </a:pPr>
            <a:r>
              <a:rPr lang="ru-RU" sz="2000" dirty="0" smtClean="0"/>
              <a:t>А. Только церковь может толковать Священное Писание</a:t>
            </a:r>
          </a:p>
          <a:p>
            <a:pPr marL="0" indent="0">
              <a:buNone/>
            </a:pPr>
            <a:r>
              <a:rPr lang="ru-RU" sz="2000" dirty="0" smtClean="0"/>
              <a:t>Б. отмена инквизиции</a:t>
            </a:r>
          </a:p>
          <a:p>
            <a:pPr marL="0" indent="0">
              <a:buNone/>
            </a:pPr>
            <a:r>
              <a:rPr lang="ru-RU" sz="2000" dirty="0" smtClean="0"/>
              <a:t>В. Отмена продажи индульгенций</a:t>
            </a:r>
          </a:p>
          <a:p>
            <a:pPr marL="0" indent="0">
              <a:buNone/>
            </a:pPr>
            <a:r>
              <a:rPr lang="ru-RU" sz="2000" dirty="0" smtClean="0"/>
              <a:t>Г. Открытие семинарий</a:t>
            </a:r>
          </a:p>
          <a:p>
            <a:pPr marL="0" indent="0">
              <a:buNone/>
            </a:pPr>
            <a:r>
              <a:rPr lang="ru-RU" sz="2000" b="1" u="sng" dirty="0" smtClean="0"/>
              <a:t>13. Соотнеси короля и мероприятия его правления</a:t>
            </a:r>
          </a:p>
          <a:p>
            <a:pPr marL="0" indent="0">
              <a:buNone/>
            </a:pPr>
            <a:r>
              <a:rPr lang="ru-RU" sz="2000" dirty="0" smtClean="0"/>
              <a:t>А. Генрих</a:t>
            </a:r>
            <a:r>
              <a:rPr lang="en-US" sz="2000" dirty="0" smtClean="0"/>
              <a:t> VIII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Б. Мария Кровавая</a:t>
            </a:r>
          </a:p>
          <a:p>
            <a:pPr marL="0" indent="0">
              <a:buNone/>
            </a:pPr>
            <a:r>
              <a:rPr lang="ru-RU" sz="2000" dirty="0" smtClean="0"/>
              <a:t>В. Елизавета </a:t>
            </a:r>
            <a:r>
              <a:rPr lang="en-US" sz="2000" dirty="0" smtClean="0"/>
              <a:t>I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Уничтожена «Непобедимая армада» Испании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Костры инквизиции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Закрыты монастыри, богатства церкви - королю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40424" y="372542"/>
            <a:ext cx="4330824" cy="6480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2 вариант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b="1" u="sng" dirty="0" smtClean="0"/>
              <a:t>12. Нантский эдикт провозглашал: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А. Разрешение протестантам проповедовать во Франции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Б. разделение церквей на католиков и протестантов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В. Отмена продажи индульгенций</a:t>
            </a:r>
          </a:p>
          <a:p>
            <a:pPr marL="0" indent="0">
              <a:buNone/>
            </a:pPr>
            <a:r>
              <a:rPr lang="ru-RU" sz="2000" dirty="0" smtClean="0"/>
              <a:t>Г. </a:t>
            </a:r>
            <a:r>
              <a:rPr lang="ru-RU" sz="2000" dirty="0"/>
              <a:t>Только церковь может толковать Священное Писание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u="sng" dirty="0" smtClean="0"/>
              <a:t>13. Соотнеси политического деятеля и его деятельность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А. Генрих </a:t>
            </a:r>
            <a:r>
              <a:rPr lang="ru-RU" sz="2000" dirty="0" err="1" smtClean="0"/>
              <a:t>Гиз</a:t>
            </a:r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Б. Генрих </a:t>
            </a:r>
            <a:r>
              <a:rPr lang="ru-RU" sz="2000" dirty="0" err="1" smtClean="0"/>
              <a:t>Наварский</a:t>
            </a:r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В. Карл </a:t>
            </a:r>
            <a:r>
              <a:rPr lang="en-US" sz="2000" dirty="0" smtClean="0"/>
              <a:t>IX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dirty="0" smtClean="0"/>
              <a:t>От его имени управляла страной мать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dirty="0" smtClean="0"/>
              <a:t>Убийство гугенотов в </a:t>
            </a:r>
            <a:r>
              <a:rPr lang="ru-RU" sz="2000" dirty="0" err="1" smtClean="0"/>
              <a:t>Васси</a:t>
            </a:r>
            <a:endParaRPr lang="ru-RU" sz="20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dirty="0" smtClean="0"/>
              <a:t>Принял католичество, чтобы остаться в живых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322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4392488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1 вариант</a:t>
            </a:r>
          </a:p>
          <a:p>
            <a:pPr marL="0" indent="0">
              <a:buNone/>
            </a:pPr>
            <a:r>
              <a:rPr lang="ru-RU" sz="2000" b="1" u="sng" dirty="0" smtClean="0"/>
              <a:t>14. Найди лишнее. </a:t>
            </a:r>
            <a:r>
              <a:rPr lang="ru-RU" sz="2000" b="1" u="sng" dirty="0" err="1" smtClean="0"/>
              <a:t>Варфоломевская</a:t>
            </a:r>
            <a:r>
              <a:rPr lang="ru-RU" sz="2000" b="1" u="sng" dirty="0" smtClean="0"/>
              <a:t> ночь.</a:t>
            </a:r>
          </a:p>
          <a:p>
            <a:pPr marL="0" indent="0">
              <a:buNone/>
            </a:pPr>
            <a:r>
              <a:rPr lang="ru-RU" sz="2000" dirty="0" smtClean="0"/>
              <a:t>А. </a:t>
            </a:r>
            <a:r>
              <a:rPr lang="ru-RU" sz="2000" dirty="0"/>
              <a:t>В</a:t>
            </a:r>
            <a:r>
              <a:rPr lang="ru-RU" sz="2000" dirty="0" smtClean="0"/>
              <a:t>о время свадьбы Генриха </a:t>
            </a:r>
            <a:r>
              <a:rPr lang="ru-RU" sz="2000" dirty="0" err="1" smtClean="0"/>
              <a:t>Наварского</a:t>
            </a:r>
            <a:r>
              <a:rPr lang="ru-RU" sz="2000" dirty="0" smtClean="0"/>
              <a:t> и Маргариты</a:t>
            </a:r>
          </a:p>
          <a:p>
            <a:pPr marL="0" indent="0">
              <a:buNone/>
            </a:pPr>
            <a:r>
              <a:rPr lang="ru-RU" sz="2000" dirty="0" smtClean="0"/>
              <a:t>Б. Убийство спящих гугенотов</a:t>
            </a:r>
          </a:p>
          <a:p>
            <a:pPr marL="0" indent="0">
              <a:buNone/>
            </a:pPr>
            <a:r>
              <a:rPr lang="ru-RU" sz="2000" dirty="0" smtClean="0"/>
              <a:t>В. Осуждение Рима и Мадрида</a:t>
            </a:r>
          </a:p>
          <a:p>
            <a:pPr marL="0" indent="0">
              <a:buNone/>
            </a:pPr>
            <a:r>
              <a:rPr lang="ru-RU" sz="2000" dirty="0" smtClean="0"/>
              <a:t>Г. Август 1572 год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96408" y="341039"/>
            <a:ext cx="4392488" cy="5937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dirty="0" smtClean="0"/>
              <a:t>2 вариант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b="1" u="sng" dirty="0" smtClean="0"/>
              <a:t>14. Найди лишнее. Генрих </a:t>
            </a:r>
            <a:r>
              <a:rPr lang="en-US" sz="2000" b="1" u="sng" dirty="0" smtClean="0"/>
              <a:t>VI</a:t>
            </a:r>
            <a:r>
              <a:rPr lang="ru-RU" sz="2000" b="1" u="sng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А. Бывший лидер Гугенотов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Б. лидер католиков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В. Закончил воевать с Испанией и снизил налоги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Г. При нём Нантский эдикт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253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996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Контрольная работа №2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№2</dc:title>
  <dc:creator>Люда</dc:creator>
  <cp:lastModifiedBy>Люда</cp:lastModifiedBy>
  <cp:revision>18</cp:revision>
  <dcterms:created xsi:type="dcterms:W3CDTF">2017-10-22T06:49:45Z</dcterms:created>
  <dcterms:modified xsi:type="dcterms:W3CDTF">2017-10-22T08:51:37Z</dcterms:modified>
</cp:coreProperties>
</file>