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99" r:id="rId3"/>
    <p:sldId id="296" r:id="rId4"/>
    <p:sldId id="297" r:id="rId5"/>
    <p:sldId id="274" r:id="rId6"/>
    <p:sldId id="280" r:id="rId7"/>
    <p:sldId id="291" r:id="rId8"/>
    <p:sldId id="290" r:id="rId9"/>
    <p:sldId id="298" r:id="rId10"/>
    <p:sldId id="294" r:id="rId11"/>
    <p:sldId id="288" r:id="rId12"/>
    <p:sldId id="281" r:id="rId13"/>
    <p:sldId id="293" r:id="rId14"/>
    <p:sldId id="286" r:id="rId15"/>
    <p:sldId id="295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B5C06-6D22-4980-A9FD-F914F17200DD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C0FE0-D75F-4F28-A7A6-62428BEC7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3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7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7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3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1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2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1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6191250" cy="2027238"/>
          </a:xfrm>
          <a:gradFill>
            <a:gsLst>
              <a:gs pos="0">
                <a:schemeClr val="bg1"/>
              </a:gs>
              <a:gs pos="89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</a:gradFill>
          <a:effectLst>
            <a:softEdge rad="317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Загадка человека. Наследственность.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5170487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3600" y="2840581"/>
            <a:ext cx="289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Согласны ли вы с утверждением?</a:t>
            </a:r>
          </a:p>
          <a:p>
            <a:pPr algn="just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 рождается как «чистый лист»,  на который потом записывается информация».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12192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Факторы,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влияющие  на наследственность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3810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Многое зависит от условий жизни человека.</a:t>
            </a:r>
          </a:p>
          <a:p>
            <a:pPr marL="0" indent="0"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много зависит от воспитания человека.</a:t>
            </a:r>
          </a:p>
          <a:p>
            <a:pPr marL="0" indent="0" algn="just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человека, его характер и поведение влияют: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Нравственные ценности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953000"/>
            <a:ext cx="7924800" cy="13849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начит, </a:t>
            </a: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– существо не только биологическое, но и социальное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, т.е. общественное.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06.img.avito.st/640x480/1691830406.jpg"/>
          <p:cNvPicPr>
            <a:picLocks noChangeAspect="1" noChangeArrowheads="1"/>
          </p:cNvPicPr>
          <p:nvPr/>
        </p:nvPicPr>
        <p:blipFill>
          <a:blip r:embed="rId2" cstate="print"/>
          <a:srcRect l="10000" r="17500"/>
          <a:stretch>
            <a:fillRect/>
          </a:stretch>
        </p:blipFill>
        <p:spPr bwMode="auto">
          <a:xfrm>
            <a:off x="762000" y="228600"/>
            <a:ext cx="7315200" cy="630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4419600" cy="3048000"/>
          </a:xfr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Человек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существо –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биосоциальное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1066800" y="304800"/>
            <a:ext cx="4038600" cy="1905000"/>
          </a:xfrm>
          <a:prstGeom prst="downArrowCallout">
            <a:avLst/>
          </a:prstGeom>
          <a:gradFill>
            <a:gsLst>
              <a:gs pos="80000">
                <a:schemeClr val="bg1"/>
              </a:gs>
              <a:gs pos="100000">
                <a:schemeClr val="dk2">
                  <a:shade val="30000"/>
                  <a:satMod val="200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Вывод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cs628817.vk.me/v628817688/4f9/wPI686pNwxs.jpg"/>
          <p:cNvPicPr>
            <a:picLocks noChangeAspect="1" noChangeArrowheads="1"/>
          </p:cNvPicPr>
          <p:nvPr/>
        </p:nvPicPr>
        <p:blipFill>
          <a:blip r:embed="rId2" cstate="print"/>
          <a:srcRect t="2188" b="7931"/>
          <a:stretch>
            <a:fillRect/>
          </a:stretch>
        </p:blipFill>
        <p:spPr bwMode="auto">
          <a:xfrm>
            <a:off x="838200" y="1143000"/>
            <a:ext cx="7315200" cy="5181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1057275"/>
          </a:xfr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Объясните высказывание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33600" y="1447800"/>
            <a:ext cx="5105399" cy="163036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«...Человек, родившись среди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подобных, должен еще 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быть человеком»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0960" cy="11430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Заполните таблицу, используя 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набор слов: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155953"/>
              </p:ext>
            </p:extLst>
          </p:nvPr>
        </p:nvGraphicFramePr>
        <p:xfrm>
          <a:off x="381000" y="4191000"/>
          <a:ext cx="84582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166"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Что мы наследуем от родителей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Чему мы должны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научиться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4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Общее у всех людей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Особенное у разных людей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mpd="sng">
                      <a:noFill/>
                    </a:lnR>
                    <a:lnT w="381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14546"/>
              </p:ext>
            </p:extLst>
          </p:nvPr>
        </p:nvGraphicFramePr>
        <p:xfrm>
          <a:off x="381000" y="5715000"/>
          <a:ext cx="8458200" cy="72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91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6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1, 3, 5, 7, 8, 9</a:t>
                      </a:r>
                      <a:endParaRPr lang="ru-RU" sz="2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2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2, 4</a:t>
                      </a:r>
                      <a:endParaRPr lang="ru-RU" sz="2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219200"/>
            <a:ext cx="83529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bg1">
                    <a:lumMod val="50000"/>
                  </a:schemeClr>
                </a:solidFill>
              </a:rPr>
              <a:t>1. Способность защищаться 2. Способность относиться к другим, как к себе 3. Способность делать запасы впрок 4. Способность отличать хорошее от дурного 5. Способность строить жильё  6. Определённый овал лица </a:t>
            </a:r>
          </a:p>
          <a:p>
            <a:pPr algn="just"/>
            <a:r>
              <a:rPr lang="ru-RU" sz="2600" b="1" dirty="0" smtClean="0">
                <a:solidFill>
                  <a:schemeClr val="bg1">
                    <a:lumMod val="50000"/>
                  </a:schemeClr>
                </a:solidFill>
              </a:rPr>
              <a:t>7. Способность передвигаться 8. Способность мыслить 9. Способность утолять голод</a:t>
            </a:r>
            <a:endParaRPr lang="ru-RU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643813" cy="1143000"/>
          </a:xfr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Закрепление знаний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8313" y="1341439"/>
            <a:ext cx="8229600" cy="63976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800" dirty="0" smtClean="0"/>
              <a:t>Чтобы стать человеком ребенку необходимо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3124200"/>
            <a:ext cx="4114800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Воспитываться среди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людей, чтобы…</a:t>
            </a:r>
          </a:p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3124200"/>
            <a:ext cx="4062074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Слушать и понимать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человеческую речь,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общаться со взрослыми,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чтобы…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8400" y="5105400"/>
            <a:ext cx="4240007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Заниматься необходимой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деятельностью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чтобы…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2667000" y="22098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4953000" y="22098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3886200" y="43434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304800"/>
            <a:ext cx="6172200" cy="57912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295399" y="238125"/>
            <a:ext cx="4724401" cy="600075"/>
          </a:xfrm>
          <a:solidFill>
            <a:schemeClr val="tx2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43" name="Rectangle 13"/>
          <p:cNvSpPr>
            <a:spLocks noGrp="1" noChangeArrowheads="1"/>
          </p:cNvSpPr>
          <p:nvPr>
            <p:ph idx="1"/>
          </p:nvPr>
        </p:nvSpPr>
        <p:spPr>
          <a:xfrm>
            <a:off x="99291" y="1781175"/>
            <a:ext cx="5334000" cy="1447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 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1066800" y="1689800"/>
            <a:ext cx="37338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ja-JP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§ 1</a:t>
            </a:r>
          </a:p>
          <a:p>
            <a:pPr algn="ctr">
              <a:defRPr/>
            </a:pPr>
            <a:r>
              <a:rPr lang="ru-RU" altLang="ja-JP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Подготовить </a:t>
            </a:r>
            <a:r>
              <a:rPr lang="ru-RU" altLang="ja-JP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проект по теме: «Кто на кого похож». Задание 4 « В классе и дома»</a:t>
            </a:r>
            <a:endParaRPr lang="ru-RU" altLang="ja-JP" sz="28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4284663" y="1670050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ja-JP" sz="2400" b="1" dirty="0"/>
          </a:p>
        </p:txBody>
      </p:sp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3779838" y="227647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ja-JP" sz="2400" b="1" dirty="0"/>
          </a:p>
        </p:txBody>
      </p:sp>
      <p:pic>
        <p:nvPicPr>
          <p:cNvPr id="74754" name="Picture 2" descr="http://pandia.org/text/77/476/images/image001_1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348982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1. Я считаю, что занятие было</a:t>
            </a:r>
          </a:p>
          <a:p>
            <a:pPr marL="0" indent="0">
              <a:buNone/>
            </a:pPr>
            <a:r>
              <a:rPr lang="ru-RU" dirty="0" err="1" smtClean="0"/>
              <a:t>интересным___________________скучным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2.Я научился</a:t>
            </a:r>
          </a:p>
          <a:p>
            <a:pPr marL="0" indent="0">
              <a:buNone/>
            </a:pPr>
            <a:r>
              <a:rPr lang="ru-RU" dirty="0" err="1" smtClean="0"/>
              <a:t>многому_______________________малому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Я думаю, что слушал других</a:t>
            </a:r>
          </a:p>
          <a:p>
            <a:pPr marL="0" indent="0">
              <a:buNone/>
            </a:pPr>
            <a:r>
              <a:rPr lang="ru-RU" dirty="0" err="1" smtClean="0"/>
              <a:t>внимательно__________________невнимательно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4. Я принимал участие в дискуссии</a:t>
            </a:r>
          </a:p>
          <a:p>
            <a:pPr marL="0" indent="0">
              <a:buNone/>
            </a:pPr>
            <a:r>
              <a:rPr lang="ru-RU" dirty="0" err="1" smtClean="0"/>
              <a:t>часто_________________________редко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 Результатами своей работы на уроке я</a:t>
            </a:r>
          </a:p>
          <a:p>
            <a:pPr marL="0" indent="0">
              <a:buNone/>
            </a:pPr>
            <a:r>
              <a:rPr lang="ru-RU" dirty="0" err="1" smtClean="0"/>
              <a:t>доволен______________________не</a:t>
            </a:r>
            <a:r>
              <a:rPr lang="ru-RU" dirty="0" smtClean="0"/>
              <a:t> доволен.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08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83423" y="2477511"/>
            <a:ext cx="2819400" cy="871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2443340"/>
            <a:ext cx="2819400" cy="871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533400"/>
            <a:ext cx="441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685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ЖИЗНЬ ЧЕЛОВЕКА ЗАВИСИТ ОТ ДВУХ ФАКТОРОВ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950" y="2743200"/>
            <a:ext cx="227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НАСЛЕДСТВЕННОСТИ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53000" y="2667000"/>
            <a:ext cx="252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ОКРУЖАЮЩЕЙ   СРЕДЫ</a:t>
            </a:r>
          </a:p>
        </p:txBody>
      </p:sp>
      <p:sp>
        <p:nvSpPr>
          <p:cNvPr id="8" name="Стрелка вниз 7"/>
          <p:cNvSpPr/>
          <p:nvPr/>
        </p:nvSpPr>
        <p:spPr>
          <a:xfrm rot="2129606">
            <a:off x="1859092" y="1810349"/>
            <a:ext cx="51216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55220">
            <a:off x="5573399" y="1810581"/>
            <a:ext cx="51216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3131" y="3505200"/>
            <a:ext cx="3084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свойство живых и растительных организмов передавать потомству некоторые свои свойства и качеств</a:t>
            </a:r>
            <a:r>
              <a:rPr lang="ru-RU" dirty="0"/>
              <a:t>а.</a:t>
            </a:r>
          </a:p>
        </p:txBody>
      </p:sp>
    </p:spTree>
    <p:extLst>
      <p:ext uri="{BB962C8B-B14F-4D97-AF65-F5344CB8AC3E}">
        <p14:creationId xmlns:p14="http://schemas.microsoft.com/office/powerpoint/2010/main" val="28459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кого из родственников ты похож? Глаза? Волосы? Нос? Характер? Способности?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124200"/>
            <a:ext cx="4791075" cy="3481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9" y="3292539"/>
            <a:ext cx="408202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7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Почему говорят похож как две капли воды?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65400"/>
            <a:ext cx="4950725" cy="35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9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666875"/>
          </a:xfr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Наука, изучающая наследственность и изменчивость организмов, называется 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</a:rPr>
              <a:t>генетикой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953000" cy="5791200"/>
          </a:xfrm>
          <a:effectLst>
            <a:softEdge rad="3175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/>
            <a:endParaRPr lang="ru-RU" dirty="0" smtClean="0">
              <a:latin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</a:rPr>
              <a:t>Интерес к вопросам наследственности возник в глубокой древности, однако как наука генетика зародилась, когда в 1865 году чешский естествоиспытатель Георг Мендель раскрыл основные закономерности наследования генетических признаков</a:t>
            </a:r>
          </a:p>
          <a:p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91200" y="1828800"/>
            <a:ext cx="2819400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3.bp.blogspot.com/-UjnbI4O38io/UjkDl5x00rI/AAAAAAAAJJc/a9RnwWKULkM/s640/Friar+Gregor+Men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248400" y="6172200"/>
            <a:ext cx="2409570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Георг Мендель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643813" cy="1143000"/>
          </a:xfr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Что человек  наследует от родителей? /биологические качества/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0418" name="Picture 2" descr="http://www.well-live-essence.de/wp-content/uploads/2011/07/Rechtzeitig-eine-Pflegezusatzversicherung-abschlies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696200" cy="51275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685800" y="5196007"/>
            <a:ext cx="8229600" cy="166199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Человек – существо биологическое, а значит, часть природы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643813" cy="1143000"/>
          </a:xfr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Наследственность – биологическая сущность человека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8313" y="1341439"/>
            <a:ext cx="8229600" cy="3840162"/>
          </a:xfrm>
        </p:spPr>
        <p:txBody>
          <a:bodyPr/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/>
              <a:t>т своих предков и родственников человек наследует определённые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биологические признаки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(свойства).</a:t>
            </a:r>
          </a:p>
          <a:p>
            <a:pPr algn="just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Наследственность</a:t>
            </a:r>
            <a:r>
              <a:rPr lang="ru-RU" sz="2800" b="1" dirty="0" smtClean="0"/>
              <a:t>  животного проявляется в его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инстинктах</a:t>
            </a:r>
            <a:r>
              <a:rPr lang="ru-RU" sz="2800" b="1" dirty="0" smtClean="0">
                <a:solidFill>
                  <a:srgbClr val="C00000"/>
                </a:solidFill>
              </a:rPr>
              <a:t>,</a:t>
            </a:r>
            <a:r>
              <a:rPr lang="ru-RU" sz="2800" b="1" dirty="0" smtClean="0"/>
              <a:t> т.е. в определённых действиях, поведении.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/>
              <a:t>бучаться инстинктам не надо, т.к. они существуют с рождения.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8467" y="5638800"/>
            <a:ext cx="528311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 есть ли у человека инстинкты?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643813" cy="1143000"/>
          </a:xfr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Инстинкты человека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00400" y="4419600"/>
            <a:ext cx="5791200" cy="2133600"/>
          </a:xfrm>
        </p:spPr>
        <p:txBody>
          <a:bodyPr/>
          <a:lstStyle/>
          <a:p>
            <a:pPr algn="just"/>
            <a:r>
              <a:rPr lang="ru-RU" sz="2800" dirty="0" smtClean="0"/>
              <a:t>Используя текст учебника с. 12. назвать приведенные авторами человеческие инстинкты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1371600"/>
            <a:ext cx="6477000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kern="10" dirty="0" smtClean="0"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РАБОТА  </a:t>
            </a:r>
          </a:p>
          <a:p>
            <a:pPr algn="ctr"/>
            <a:r>
              <a:rPr lang="ru-RU" sz="6000" b="1" kern="10" dirty="0" smtClean="0"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УЧЕБНИКУ</a:t>
            </a:r>
            <a:endParaRPr lang="ru-RU" sz="6000" dirty="0"/>
          </a:p>
        </p:txBody>
      </p:sp>
      <p:pic>
        <p:nvPicPr>
          <p:cNvPr id="5" name="Picture 2" descr="http://image.slidesharecdn.com/5ob-140226054334-phpapp01/95/5-o-b-1-638.jpg?cb=13933936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2133600"/>
            <a:ext cx="2667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 Классе  дома» </a:t>
            </a:r>
            <a:br>
              <a:rPr lang="ru-RU" dirty="0" smtClean="0"/>
            </a:br>
            <a:r>
              <a:rPr lang="ru-RU" dirty="0" smtClean="0"/>
              <a:t>вопрос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805" y="1600200"/>
            <a:ext cx="622838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2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477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Загадка человека. Наследственность.</vt:lpstr>
      <vt:lpstr>Презентация PowerPoint</vt:lpstr>
      <vt:lpstr>Задание:</vt:lpstr>
      <vt:lpstr>Задание:</vt:lpstr>
      <vt:lpstr>Наука, изучающая наследственность и изменчивость организмов, называется генетикой</vt:lpstr>
      <vt:lpstr>Что человек  наследует от родителей? /биологические качества/</vt:lpstr>
      <vt:lpstr>Наследственность – биологическая сущность человека</vt:lpstr>
      <vt:lpstr>Инстинкты человека</vt:lpstr>
      <vt:lpstr>«В Классе  дома»  вопрос 2</vt:lpstr>
      <vt:lpstr>Факторы, влияющие  на наследственность</vt:lpstr>
      <vt:lpstr>Человек  существо –  биосоциальное</vt:lpstr>
      <vt:lpstr>Объясните высказывание</vt:lpstr>
      <vt:lpstr>Заполните таблицу, используя  набор слов:</vt:lpstr>
      <vt:lpstr>Закрепление знаний</vt:lpstr>
      <vt:lpstr>Домашнее задание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 человека. Наследственность.</dc:title>
  <dc:creator>Наталья</dc:creator>
  <cp:lastModifiedBy>Люда</cp:lastModifiedBy>
  <cp:revision>48</cp:revision>
  <dcterms:created xsi:type="dcterms:W3CDTF">2015-08-06T09:46:08Z</dcterms:created>
  <dcterms:modified xsi:type="dcterms:W3CDTF">2018-12-01T14:37:43Z</dcterms:modified>
</cp:coreProperties>
</file>