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работа по теме Экономика 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14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4392488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13. </a:t>
            </a:r>
            <a:r>
              <a:rPr lang="ru-RU" b="1" i="1" u="sng" dirty="0" smtClean="0"/>
              <a:t>Укажите </a:t>
            </a:r>
            <a:r>
              <a:rPr lang="ru-RU" b="1" i="1" u="sng" dirty="0"/>
              <a:t>к каким налогам </a:t>
            </a:r>
            <a:r>
              <a:rPr lang="ru-RU" b="1" i="1" u="sng" dirty="0" smtClean="0"/>
              <a:t>относятся  (Прямые налоги-</a:t>
            </a:r>
            <a:endParaRPr lang="ru-RU" b="1" i="1" u="sng" dirty="0"/>
          </a:p>
          <a:p>
            <a:pPr marL="0" indent="0">
              <a:buNone/>
            </a:pPr>
            <a:r>
              <a:rPr lang="ru-RU" b="1" i="1" u="sng" dirty="0"/>
              <a:t>Косвенные </a:t>
            </a:r>
            <a:r>
              <a:rPr lang="ru-RU" b="1" i="1" u="sng" dirty="0" smtClean="0"/>
              <a:t>налоги)</a:t>
            </a:r>
            <a:endParaRPr lang="ru-RU" b="1" i="1" u="sng" dirty="0"/>
          </a:p>
          <a:p>
            <a:pPr marL="0" indent="0">
              <a:buNone/>
            </a:pPr>
            <a:r>
              <a:rPr lang="ru-RU" dirty="0" smtClean="0"/>
              <a:t>1.налог</a:t>
            </a:r>
            <a:r>
              <a:rPr lang="ru-RU" dirty="0"/>
              <a:t>, взимаемый непосредственно с дохода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налог, устанавливается на товары и услуги, оплачиваемые в цене товара или включенного в тариф</a:t>
            </a:r>
          </a:p>
          <a:p>
            <a:pPr marL="0" indent="0">
              <a:buNone/>
            </a:pPr>
            <a:r>
              <a:rPr lang="ru-RU" dirty="0" smtClean="0"/>
              <a:t>3.налог </a:t>
            </a:r>
            <a:r>
              <a:rPr lang="ru-RU" dirty="0"/>
              <a:t>на имущество предприятий</a:t>
            </a:r>
          </a:p>
          <a:p>
            <a:pPr marL="0" indent="0">
              <a:buNone/>
            </a:pPr>
            <a:r>
              <a:rPr lang="ru-RU" dirty="0" smtClean="0"/>
              <a:t>4.акцизные </a:t>
            </a:r>
            <a:r>
              <a:rPr lang="ru-RU" dirty="0"/>
              <a:t>налоги</a:t>
            </a:r>
          </a:p>
          <a:p>
            <a:pPr marL="0" indent="0">
              <a:buNone/>
            </a:pPr>
            <a:r>
              <a:rPr lang="ru-RU" dirty="0" smtClean="0"/>
              <a:t>5.налог </a:t>
            </a:r>
            <a:r>
              <a:rPr lang="ru-RU" dirty="0"/>
              <a:t>взимаемый с конкретного </a:t>
            </a:r>
            <a:r>
              <a:rPr lang="ru-RU" dirty="0" smtClean="0"/>
              <a:t>лица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04664"/>
            <a:ext cx="4355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 вариант </a:t>
            </a:r>
          </a:p>
          <a:p>
            <a:r>
              <a:rPr lang="ru-RU" sz="2800" b="1" i="1" u="sng" dirty="0" smtClean="0"/>
              <a:t>13. В </a:t>
            </a:r>
            <a:r>
              <a:rPr lang="ru-RU" sz="2800" b="1" i="1" u="sng" dirty="0"/>
              <a:t>приведенном списке указаны налоги прямые и косвенные.</a:t>
            </a:r>
            <a:r>
              <a:rPr lang="ru-RU" sz="2800" dirty="0"/>
              <a:t> </a:t>
            </a:r>
          </a:p>
          <a:p>
            <a:r>
              <a:rPr lang="ru-RU" sz="2800" dirty="0"/>
              <a:t>1.налог, взимаемый непосредственно с дохода</a:t>
            </a:r>
          </a:p>
          <a:p>
            <a:r>
              <a:rPr lang="ru-RU" sz="2800" dirty="0" smtClean="0"/>
              <a:t>2</a:t>
            </a:r>
            <a:r>
              <a:rPr lang="ru-RU" sz="2800" dirty="0"/>
              <a:t>. таможенные пошлины</a:t>
            </a:r>
          </a:p>
          <a:p>
            <a:r>
              <a:rPr lang="ru-RU" sz="2800" dirty="0" smtClean="0"/>
              <a:t>3</a:t>
            </a:r>
            <a:r>
              <a:rPr lang="ru-RU" sz="2800" dirty="0"/>
              <a:t>. подоходный налог</a:t>
            </a:r>
          </a:p>
          <a:p>
            <a:r>
              <a:rPr lang="ru-RU" sz="2800" dirty="0" smtClean="0"/>
              <a:t>4.налог </a:t>
            </a:r>
            <a:r>
              <a:rPr lang="ru-RU" sz="2800" dirty="0"/>
              <a:t>на добавленную стоимость</a:t>
            </a:r>
          </a:p>
          <a:p>
            <a:r>
              <a:rPr lang="ru-RU" sz="2800" dirty="0" smtClean="0"/>
              <a:t>5.налог </a:t>
            </a:r>
            <a:r>
              <a:rPr lang="ru-RU" sz="2800" dirty="0"/>
              <a:t>на прибыль с предприятий</a:t>
            </a:r>
          </a:p>
        </p:txBody>
      </p:sp>
    </p:spTree>
    <p:extLst>
      <p:ext uri="{BB962C8B-B14F-4D97-AF65-F5344CB8AC3E}">
        <p14:creationId xmlns:p14="http://schemas.microsoft.com/office/powerpoint/2010/main" val="18233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4464496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b="1" i="1" u="sng" dirty="0"/>
              <a:t>14  В приведенном списке указаны черты сходства и различия сдельной и повременной оплаты труда. Укажите черты сходства и различия.</a:t>
            </a:r>
          </a:p>
          <a:p>
            <a:pPr marL="0" indent="0">
              <a:buNone/>
            </a:pPr>
            <a:r>
              <a:rPr lang="ru-RU" dirty="0" smtClean="0"/>
              <a:t>1.форма </a:t>
            </a:r>
            <a:r>
              <a:rPr lang="ru-RU" dirty="0"/>
              <a:t>материального вознаграждения за труд</a:t>
            </a:r>
          </a:p>
          <a:p>
            <a:pPr marL="0" indent="0">
              <a:buNone/>
            </a:pPr>
            <a:r>
              <a:rPr lang="ru-RU" dirty="0" smtClean="0"/>
              <a:t>2.вознаграждения </a:t>
            </a:r>
            <a:r>
              <a:rPr lang="ru-RU" dirty="0"/>
              <a:t>за труд в зависимости от проработанного времени</a:t>
            </a:r>
          </a:p>
          <a:p>
            <a:pPr marL="0" indent="0">
              <a:buNone/>
            </a:pPr>
            <a:r>
              <a:rPr lang="ru-RU" dirty="0" smtClean="0"/>
              <a:t>3.цена </a:t>
            </a:r>
            <a:r>
              <a:rPr lang="ru-RU" dirty="0"/>
              <a:t>за использованием услуг труда измеряемая в единицу времени – неделя или месяц</a:t>
            </a:r>
          </a:p>
          <a:p>
            <a:pPr marL="0" indent="0">
              <a:buNone/>
            </a:pPr>
            <a:r>
              <a:rPr lang="ru-RU" dirty="0" smtClean="0"/>
              <a:t>4.оплата </a:t>
            </a:r>
            <a:r>
              <a:rPr lang="ru-RU" dirty="0"/>
              <a:t>начисляемая работникам исходя из произведенной ими </a:t>
            </a:r>
            <a:r>
              <a:rPr lang="ru-RU" dirty="0" smtClean="0"/>
              <a:t>продукции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404664"/>
            <a:ext cx="388833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dirty="0" smtClean="0"/>
              <a:t>2 вариант </a:t>
            </a:r>
          </a:p>
          <a:p>
            <a:r>
              <a:rPr lang="ru-RU" sz="2400" dirty="0" smtClean="0"/>
              <a:t>14. </a:t>
            </a:r>
            <a:r>
              <a:rPr lang="ru-RU" sz="2400" b="1" i="1" u="sng" dirty="0" smtClean="0"/>
              <a:t>Найдите</a:t>
            </a:r>
            <a:r>
              <a:rPr lang="ru-RU" sz="2400" b="1" i="1" u="sng" dirty="0"/>
              <a:t>, понятие, которое является обобщающим для всех остальных понятий, запишите цифры</a:t>
            </a:r>
          </a:p>
          <a:p>
            <a:endParaRPr lang="ru-RU" sz="2400" dirty="0" smtClean="0"/>
          </a:p>
          <a:p>
            <a:r>
              <a:rPr lang="ru-RU" sz="2400" dirty="0" smtClean="0"/>
              <a:t>1)земля,</a:t>
            </a:r>
          </a:p>
          <a:p>
            <a:r>
              <a:rPr lang="ru-RU" sz="2400" dirty="0" smtClean="0"/>
              <a:t>2)информация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3)Труд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4)факторы производства, 5)капитал, 6)предпринимательство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374889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21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" y="116632"/>
            <a:ext cx="4402832" cy="67268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dirty="0" smtClean="0"/>
              <a:t>1 вариант</a:t>
            </a:r>
          </a:p>
          <a:p>
            <a:pPr marL="0" indent="0">
              <a:buNone/>
            </a:pPr>
            <a:r>
              <a:rPr lang="ru-RU" sz="4400" b="1" dirty="0" smtClean="0"/>
              <a:t>1. </a:t>
            </a:r>
            <a:r>
              <a:rPr lang="ru-RU" sz="4400" b="1" i="1" u="sng" dirty="0" smtClean="0"/>
              <a:t>Предметом </a:t>
            </a:r>
            <a:r>
              <a:rPr lang="ru-RU" sz="4400" b="1" i="1" u="sng" dirty="0"/>
              <a:t>изучения экономики как науки является:</a:t>
            </a:r>
          </a:p>
          <a:p>
            <a:pPr marL="0" indent="0">
              <a:buNone/>
            </a:pPr>
            <a:r>
              <a:rPr lang="ru-RU" sz="4400" dirty="0"/>
              <a:t>1).Обмен продуктами питания</a:t>
            </a:r>
          </a:p>
          <a:p>
            <a:pPr marL="0" indent="0">
              <a:buNone/>
            </a:pPr>
            <a:r>
              <a:rPr lang="ru-RU" sz="4400" dirty="0"/>
              <a:t>2).Оформление трудового договора</a:t>
            </a:r>
          </a:p>
          <a:p>
            <a:pPr marL="0" indent="0">
              <a:buNone/>
            </a:pPr>
            <a:r>
              <a:rPr lang="ru-RU" sz="4400" dirty="0"/>
              <a:t>3).Разработка принципов распределения ограниченных ресурсов</a:t>
            </a:r>
          </a:p>
          <a:p>
            <a:pPr marL="0" indent="0">
              <a:buNone/>
            </a:pPr>
            <a:r>
              <a:rPr lang="ru-RU" sz="4400" dirty="0"/>
              <a:t>4).Изобретение ресурсосберегающих </a:t>
            </a:r>
            <a:r>
              <a:rPr lang="ru-RU" sz="4400" dirty="0" smtClean="0"/>
              <a:t>технологий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b="1" i="1" u="sng" dirty="0"/>
              <a:t>2.Факторами производства являются</a:t>
            </a:r>
          </a:p>
          <a:p>
            <a:pPr marL="0" indent="0">
              <a:buNone/>
            </a:pPr>
            <a:r>
              <a:rPr lang="ru-RU" sz="4400" dirty="0" smtClean="0"/>
              <a:t>1</a:t>
            </a:r>
            <a:r>
              <a:rPr lang="ru-RU" sz="4400" dirty="0"/>
              <a:t>).Предпринимательские </a:t>
            </a:r>
            <a:r>
              <a:rPr lang="ru-RU" sz="4400" dirty="0" smtClean="0"/>
              <a:t>способности</a:t>
            </a:r>
          </a:p>
          <a:p>
            <a:pPr marL="0" indent="0">
              <a:buNone/>
            </a:pPr>
            <a:r>
              <a:rPr lang="ru-RU" sz="4400" dirty="0" smtClean="0"/>
              <a:t> </a:t>
            </a:r>
            <a:r>
              <a:rPr lang="ru-RU" sz="4400" dirty="0"/>
              <a:t>2). Обмен</a:t>
            </a:r>
          </a:p>
          <a:p>
            <a:pPr marL="0" indent="0">
              <a:buNone/>
            </a:pPr>
            <a:r>
              <a:rPr lang="ru-RU" sz="4400" dirty="0" smtClean="0"/>
              <a:t>3</a:t>
            </a:r>
            <a:r>
              <a:rPr lang="ru-RU" sz="4400" dirty="0"/>
              <a:t>).Потребление 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4</a:t>
            </a:r>
            <a:r>
              <a:rPr lang="ru-RU" sz="4400" dirty="0"/>
              <a:t>).Распределение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72000" y="116632"/>
            <a:ext cx="4402832" cy="6624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2 вариант</a:t>
            </a:r>
          </a:p>
          <a:p>
            <a:pPr marL="0" indent="0">
              <a:buNone/>
            </a:pPr>
            <a:r>
              <a:rPr lang="ru-RU" b="1" i="1" u="sng" dirty="0"/>
              <a:t>1.В структуру экономики не входят</a:t>
            </a:r>
            <a:endParaRPr lang="ru-RU" b="1" i="1" u="sng" dirty="0"/>
          </a:p>
          <a:p>
            <a:pPr marL="514350" indent="-514350">
              <a:buAutoNum type="arabicParenR"/>
            </a:pPr>
            <a:r>
              <a:rPr lang="ru-RU" dirty="0" smtClean="0"/>
              <a:t>информация 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Производство</a:t>
            </a:r>
          </a:p>
          <a:p>
            <a:pPr marL="0" indent="0">
              <a:buNone/>
            </a:pPr>
            <a:r>
              <a:rPr lang="ru-RU" dirty="0"/>
              <a:t>3) распределение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4) </a:t>
            </a:r>
            <a:r>
              <a:rPr lang="ru-RU" dirty="0" smtClean="0"/>
              <a:t>потребление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i="1" u="sng" dirty="0" smtClean="0"/>
              <a:t>Для </a:t>
            </a:r>
            <a:r>
              <a:rPr lang="ru-RU" b="1" i="1" u="sng" dirty="0"/>
              <a:t>экономистов двигателем торговли является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деньги 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Потребности</a:t>
            </a:r>
          </a:p>
          <a:p>
            <a:pPr marL="0" indent="0">
              <a:buNone/>
            </a:pPr>
            <a:r>
              <a:rPr lang="ru-RU" dirty="0"/>
              <a:t>3) капитал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4) банк</a:t>
            </a: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71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4392488" cy="6840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400" dirty="0" smtClean="0"/>
              <a:t>1 вариант</a:t>
            </a:r>
          </a:p>
          <a:p>
            <a:pPr marL="0" indent="0">
              <a:buNone/>
            </a:pPr>
            <a:r>
              <a:rPr lang="ru-RU" sz="3400" b="1" i="1" u="sng" dirty="0" smtClean="0"/>
              <a:t>3.Главным противоречием экономики является</a:t>
            </a:r>
            <a:endParaRPr lang="ru-RU" sz="3400" i="1" u="sng" dirty="0" smtClean="0"/>
          </a:p>
          <a:p>
            <a:pPr marL="0" indent="0">
              <a:buNone/>
            </a:pPr>
            <a:r>
              <a:rPr lang="ru-RU" sz="3400" dirty="0" smtClean="0"/>
              <a:t>1).Удовлетворение материальных потребностей людей</a:t>
            </a:r>
          </a:p>
          <a:p>
            <a:pPr marL="0" indent="0">
              <a:buNone/>
            </a:pPr>
            <a:r>
              <a:rPr lang="ru-RU" sz="3400" dirty="0" smtClean="0"/>
              <a:t>2).Производство материальных благ</a:t>
            </a:r>
          </a:p>
          <a:p>
            <a:pPr marL="0" indent="0">
              <a:buNone/>
            </a:pPr>
            <a:r>
              <a:rPr lang="ru-RU" sz="3400" dirty="0" smtClean="0"/>
              <a:t>3).Плата за использование внешних ресурсов</a:t>
            </a:r>
          </a:p>
          <a:p>
            <a:pPr marL="0" indent="0">
              <a:buNone/>
            </a:pPr>
            <a:r>
              <a:rPr lang="ru-RU" sz="3400" dirty="0" smtClean="0"/>
              <a:t>4).Ограниченность экономических ресурсов, неограниченность потребностей</a:t>
            </a:r>
          </a:p>
          <a:p>
            <a:pPr marL="0" indent="0">
              <a:buNone/>
            </a:pPr>
            <a:r>
              <a:rPr lang="ru-RU" sz="3400" dirty="0" smtClean="0"/>
              <a:t> </a:t>
            </a:r>
            <a:r>
              <a:rPr lang="ru-RU" sz="3400" b="1" i="1" u="sng" dirty="0" smtClean="0"/>
              <a:t>4.Плата за природные ресурсы называется:</a:t>
            </a:r>
          </a:p>
          <a:p>
            <a:pPr marL="0" indent="0">
              <a:buNone/>
            </a:pPr>
            <a:r>
              <a:rPr lang="ru-RU" sz="3400" dirty="0" smtClean="0"/>
              <a:t>1).Прибылью</a:t>
            </a:r>
          </a:p>
          <a:p>
            <a:pPr marL="0" indent="0">
              <a:buNone/>
            </a:pPr>
            <a:r>
              <a:rPr lang="ru-RU" sz="3400" dirty="0" smtClean="0"/>
              <a:t>2).Рентой</a:t>
            </a:r>
          </a:p>
          <a:p>
            <a:pPr marL="0" indent="0">
              <a:buNone/>
            </a:pPr>
            <a:r>
              <a:rPr lang="ru-RU" sz="3400" dirty="0"/>
              <a:t>3)Процентом</a:t>
            </a:r>
          </a:p>
          <a:p>
            <a:pPr marL="0" indent="0">
              <a:buNone/>
            </a:pPr>
            <a:r>
              <a:rPr lang="ru-RU" sz="3400" dirty="0" smtClean="0"/>
              <a:t> 4)Доходом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44008" y="188640"/>
            <a:ext cx="4392488" cy="6840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sz="3400" dirty="0" smtClean="0"/>
              <a:t>2 вариант</a:t>
            </a:r>
          </a:p>
          <a:p>
            <a:pPr marL="0" indent="0">
              <a:buNone/>
            </a:pPr>
            <a:r>
              <a:rPr lang="ru-RU" sz="3400" dirty="0"/>
              <a:t>3. </a:t>
            </a:r>
            <a:r>
              <a:rPr lang="ru-RU" sz="3400" b="1" i="1" u="sng" dirty="0"/>
              <a:t>Основу материального производства составляет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промышленность </a:t>
            </a:r>
            <a:r>
              <a:rPr lang="ru-RU" sz="3400" dirty="0"/>
              <a:t>(фирмы</a:t>
            </a:r>
            <a:r>
              <a:rPr lang="ru-RU" sz="3400" dirty="0" smtClean="0"/>
              <a:t>)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 Зарплата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 </a:t>
            </a:r>
            <a:r>
              <a:rPr lang="ru-RU" sz="3400" dirty="0"/>
              <a:t>информация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 </a:t>
            </a:r>
            <a:r>
              <a:rPr lang="ru-RU" sz="3400" dirty="0"/>
              <a:t>4) </a:t>
            </a:r>
            <a:r>
              <a:rPr lang="ru-RU" sz="3400" dirty="0" smtClean="0"/>
              <a:t>потребности</a:t>
            </a:r>
          </a:p>
          <a:p>
            <a:pPr marL="0" indent="0">
              <a:buNone/>
            </a:pPr>
            <a:r>
              <a:rPr lang="ru-RU" sz="3400" b="1" i="1" u="sng" dirty="0"/>
              <a:t>4. Экономика как наука изучает</a:t>
            </a:r>
          </a:p>
          <a:p>
            <a:pPr marL="0" indent="0">
              <a:buNone/>
            </a:pPr>
            <a:r>
              <a:rPr lang="ru-RU" sz="3400" dirty="0" smtClean="0"/>
              <a:t>1</a:t>
            </a:r>
            <a:r>
              <a:rPr lang="ru-RU" sz="3400" dirty="0"/>
              <a:t>) действие объективных законов истории</a:t>
            </a:r>
          </a:p>
          <a:p>
            <a:pPr marL="0" indent="0">
              <a:buNone/>
            </a:pPr>
            <a:r>
              <a:rPr lang="ru-RU" sz="3400" dirty="0" smtClean="0"/>
              <a:t>2</a:t>
            </a:r>
            <a:r>
              <a:rPr lang="ru-RU" sz="3400" dirty="0"/>
              <a:t>) способы производства и распределения материальных благ</a:t>
            </a:r>
          </a:p>
          <a:p>
            <a:pPr marL="0" indent="0">
              <a:buNone/>
            </a:pPr>
            <a:r>
              <a:rPr lang="ru-RU" sz="3400" dirty="0" smtClean="0"/>
              <a:t>3)систему </a:t>
            </a:r>
            <a:r>
              <a:rPr lang="ru-RU" sz="3400" dirty="0"/>
              <a:t>признаков, определяющую социальную структуру</a:t>
            </a:r>
          </a:p>
          <a:p>
            <a:pPr marL="0" indent="0">
              <a:buNone/>
            </a:pPr>
            <a:r>
              <a:rPr lang="ru-RU" sz="3400" dirty="0" smtClean="0"/>
              <a:t>4</a:t>
            </a:r>
            <a:r>
              <a:rPr lang="ru-RU" sz="3400" dirty="0"/>
              <a:t>) принципы и нормы осуществления государственной власти</a:t>
            </a:r>
          </a:p>
        </p:txBody>
      </p:sp>
    </p:spTree>
    <p:extLst>
      <p:ext uri="{BB962C8B-B14F-4D97-AF65-F5344CB8AC3E}">
        <p14:creationId xmlns:p14="http://schemas.microsoft.com/office/powerpoint/2010/main" val="178277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4186808" cy="64087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b="1" i="1" u="sng" dirty="0"/>
              <a:t>. Что является главным символом экономики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Капитал </a:t>
            </a:r>
          </a:p>
          <a:p>
            <a:pPr marL="514350" indent="-514350">
              <a:buAutoNum type="arabicParenR"/>
            </a:pPr>
            <a:r>
              <a:rPr lang="ru-RU" dirty="0" smtClean="0"/>
              <a:t>Труд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3)Деньги</a:t>
            </a:r>
          </a:p>
          <a:p>
            <a:pPr marL="0" indent="0">
              <a:buNone/>
            </a:pPr>
            <a:r>
              <a:rPr lang="ru-RU" dirty="0" smtClean="0"/>
              <a:t> 4)Земля</a:t>
            </a:r>
          </a:p>
          <a:p>
            <a:pPr marL="0" indent="0">
              <a:buNone/>
            </a:pPr>
            <a:r>
              <a:rPr lang="ru-RU" dirty="0"/>
              <a:t> 6</a:t>
            </a:r>
            <a:r>
              <a:rPr lang="ru-RU" b="1" i="1" u="sng" dirty="0"/>
              <a:t>. Предприятия(фирмы) в структуре экономики выполняют функции: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Производства </a:t>
            </a:r>
          </a:p>
          <a:p>
            <a:pPr marL="0" indent="0">
              <a:buNone/>
            </a:pPr>
            <a:r>
              <a:rPr lang="ru-RU" dirty="0" smtClean="0"/>
              <a:t>2)Распределения</a:t>
            </a:r>
          </a:p>
          <a:p>
            <a:pPr marL="0" indent="0">
              <a:buNone/>
            </a:pPr>
            <a:r>
              <a:rPr lang="ru-RU" dirty="0"/>
              <a:t>3)Обмена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4) Потребления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44008" y="188640"/>
            <a:ext cx="4392488" cy="6840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sz="3400" dirty="0" smtClean="0"/>
              <a:t>2 вариант</a:t>
            </a:r>
          </a:p>
          <a:p>
            <a:pPr marL="0" indent="0">
              <a:buNone/>
            </a:pPr>
            <a:r>
              <a:rPr lang="ru-RU" sz="3400" dirty="0"/>
              <a:t>5. </a:t>
            </a:r>
            <a:r>
              <a:rPr lang="ru-RU" sz="3400" b="1" i="1" u="sng" dirty="0"/>
              <a:t>Органы государственной власти в структуре экономики выполняют функции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производства </a:t>
            </a:r>
          </a:p>
          <a:p>
            <a:pPr marL="0" indent="0">
              <a:buNone/>
            </a:pPr>
            <a:r>
              <a:rPr lang="ru-RU" sz="3400" dirty="0" smtClean="0"/>
              <a:t>2</a:t>
            </a:r>
            <a:r>
              <a:rPr lang="ru-RU" sz="3400" dirty="0"/>
              <a:t>) </a:t>
            </a:r>
            <a:r>
              <a:rPr lang="ru-RU" sz="3400" dirty="0" smtClean="0"/>
              <a:t>Распределения</a:t>
            </a:r>
          </a:p>
          <a:p>
            <a:pPr marL="0" indent="0">
              <a:buNone/>
            </a:pPr>
            <a:r>
              <a:rPr lang="ru-RU" sz="3400" dirty="0"/>
              <a:t>3) </a:t>
            </a:r>
            <a:r>
              <a:rPr lang="ru-RU" sz="3400" dirty="0" smtClean="0"/>
              <a:t>обмена </a:t>
            </a:r>
          </a:p>
          <a:p>
            <a:pPr marL="0" indent="0">
              <a:buNone/>
            </a:pPr>
            <a:r>
              <a:rPr lang="ru-RU" sz="3400" dirty="0" smtClean="0"/>
              <a:t>4</a:t>
            </a:r>
            <a:r>
              <a:rPr lang="ru-RU" sz="3400" dirty="0"/>
              <a:t>) </a:t>
            </a:r>
            <a:r>
              <a:rPr lang="ru-RU" sz="3400" dirty="0" smtClean="0"/>
              <a:t>Потребления</a:t>
            </a:r>
          </a:p>
          <a:p>
            <a:pPr marL="0" indent="0">
              <a:buNone/>
            </a:pPr>
            <a:r>
              <a:rPr lang="ru-RU" sz="3400" b="1" i="1" u="sng" dirty="0"/>
              <a:t>6. Процесс создания разных видов экономических продуктов называют</a:t>
            </a:r>
          </a:p>
          <a:p>
            <a:pPr marL="514350" indent="-514350">
              <a:buAutoNum type="arabicParenR"/>
            </a:pPr>
            <a:r>
              <a:rPr lang="ru-RU" sz="3400" dirty="0" smtClean="0"/>
              <a:t>Производством</a:t>
            </a:r>
          </a:p>
          <a:p>
            <a:pPr marL="0" indent="0">
              <a:buNone/>
            </a:pPr>
            <a:r>
              <a:rPr lang="ru-RU" sz="3400" dirty="0" smtClean="0"/>
              <a:t>2</a:t>
            </a:r>
            <a:r>
              <a:rPr lang="ru-RU" sz="3400" dirty="0"/>
              <a:t>) </a:t>
            </a:r>
            <a:r>
              <a:rPr lang="ru-RU" sz="3400" dirty="0" smtClean="0"/>
              <a:t>Обменом</a:t>
            </a:r>
          </a:p>
          <a:p>
            <a:pPr marL="0" indent="0">
              <a:buNone/>
            </a:pPr>
            <a:r>
              <a:rPr lang="ru-RU" sz="3400" dirty="0"/>
              <a:t>3) распределением</a:t>
            </a:r>
          </a:p>
          <a:p>
            <a:pPr marL="0" indent="0">
              <a:buNone/>
            </a:pPr>
            <a:r>
              <a:rPr lang="ru-RU" sz="3400" dirty="0" smtClean="0"/>
              <a:t> </a:t>
            </a:r>
            <a:r>
              <a:rPr lang="ru-RU" sz="3400" dirty="0"/>
              <a:t>4) потреблением</a:t>
            </a:r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324228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4186808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i="1" u="sng" dirty="0"/>
              <a:t>7.Верны ли следующие суждения о факторах производства</a:t>
            </a:r>
          </a:p>
          <a:p>
            <a:pPr marL="0" indent="0">
              <a:buNone/>
            </a:pPr>
            <a:r>
              <a:rPr lang="ru-RU" i="1" dirty="0" smtClean="0"/>
              <a:t>А</a:t>
            </a:r>
            <a:r>
              <a:rPr lang="ru-RU" i="1" dirty="0"/>
              <a:t>. К факторам производства относятся природные ресурсы</a:t>
            </a:r>
          </a:p>
          <a:p>
            <a:pPr marL="0" indent="0">
              <a:buNone/>
            </a:pPr>
            <a:r>
              <a:rPr lang="ru-RU" i="1" dirty="0" smtClean="0"/>
              <a:t>Б</a:t>
            </a:r>
            <a:r>
              <a:rPr lang="ru-RU" i="1" dirty="0"/>
              <a:t>. К факторам производства относятся труд и капитал</a:t>
            </a:r>
          </a:p>
          <a:p>
            <a:pPr marL="514350" indent="-514350">
              <a:buAutoNum type="arabicParenR"/>
            </a:pPr>
            <a:r>
              <a:rPr lang="ru-RU" dirty="0" smtClean="0"/>
              <a:t>верно </a:t>
            </a:r>
            <a:r>
              <a:rPr lang="ru-RU" dirty="0"/>
              <a:t>только </a:t>
            </a:r>
            <a:r>
              <a:rPr lang="ru-RU" dirty="0" smtClean="0"/>
              <a:t>А</a:t>
            </a:r>
          </a:p>
          <a:p>
            <a:pPr marL="514350" indent="-514350">
              <a:buAutoNum type="arabicParenR"/>
            </a:pPr>
            <a:r>
              <a:rPr lang="ru-RU" dirty="0" smtClean="0"/>
              <a:t>верно </a:t>
            </a:r>
            <a:r>
              <a:rPr lang="ru-RU" dirty="0"/>
              <a:t>только </a:t>
            </a:r>
            <a:r>
              <a:rPr lang="ru-RU" dirty="0" smtClean="0"/>
              <a:t>Б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верны оба </a:t>
            </a:r>
            <a:r>
              <a:rPr lang="ru-RU" dirty="0" smtClean="0"/>
              <a:t>суждения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4) оба суждения неверны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96408" y="629071"/>
            <a:ext cx="4186808" cy="5649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2 вариант</a:t>
            </a:r>
          </a:p>
          <a:p>
            <a:pPr marL="0" indent="0">
              <a:buNone/>
            </a:pPr>
            <a:r>
              <a:rPr lang="ru-RU" dirty="0" smtClean="0"/>
              <a:t>7. </a:t>
            </a:r>
            <a:r>
              <a:rPr lang="ru-RU" b="1" i="1" u="sng" dirty="0" smtClean="0"/>
              <a:t>Какой </a:t>
            </a:r>
            <a:r>
              <a:rPr lang="ru-RU" b="1" i="1" u="sng" dirty="0"/>
              <a:t>из примеров иллюстрирует отношения обмена в обществе?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покупка </a:t>
            </a:r>
            <a:r>
              <a:rPr lang="ru-RU" dirty="0"/>
              <a:t>билета на </a:t>
            </a:r>
            <a:r>
              <a:rPr lang="ru-RU" dirty="0" smtClean="0"/>
              <a:t>поезд</a:t>
            </a:r>
          </a:p>
          <a:p>
            <a:pPr marL="514350" indent="-514350">
              <a:buAutoNum type="arabicParenR"/>
            </a:pPr>
            <a:r>
              <a:rPr lang="ru-RU" dirty="0" smtClean="0"/>
              <a:t> отдых </a:t>
            </a:r>
            <a:r>
              <a:rPr lang="ru-RU" dirty="0"/>
              <a:t>на популярном курорте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лечение в </a:t>
            </a:r>
            <a:r>
              <a:rPr lang="ru-RU" dirty="0" smtClean="0"/>
              <a:t>санатории</a:t>
            </a:r>
          </a:p>
          <a:p>
            <a:pPr marL="514350" indent="-514350"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изготовление лекарственных препаратов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1857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309" y="260648"/>
            <a:ext cx="4186808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i="1" u="sng" dirty="0"/>
              <a:t>8. Верны ли следующие суждения о доходах</a:t>
            </a:r>
          </a:p>
          <a:p>
            <a:pPr marL="0" indent="0">
              <a:buNone/>
            </a:pPr>
            <a:r>
              <a:rPr lang="ru-RU" dirty="0" err="1" smtClean="0"/>
              <a:t>А.То</a:t>
            </a:r>
            <a:r>
              <a:rPr lang="ru-RU" dirty="0"/>
              <a:t>, что общество зарабатывает за год, именуется национальным доходом</a:t>
            </a:r>
          </a:p>
          <a:p>
            <a:pPr marL="0" indent="0">
              <a:buNone/>
            </a:pPr>
            <a:r>
              <a:rPr lang="ru-RU" dirty="0" err="1" smtClean="0"/>
              <a:t>Б.То</a:t>
            </a:r>
            <a:r>
              <a:rPr lang="ru-RU" dirty="0"/>
              <a:t>, что зарабатывают люди называется семейный доход</a:t>
            </a:r>
          </a:p>
          <a:p>
            <a:pPr marL="514350" indent="-514350">
              <a:buAutoNum type="arabicParenR"/>
            </a:pPr>
            <a:r>
              <a:rPr lang="ru-RU" dirty="0" smtClean="0"/>
              <a:t>верно </a:t>
            </a:r>
            <a:r>
              <a:rPr lang="ru-RU" dirty="0"/>
              <a:t>только А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верно </a:t>
            </a:r>
            <a:r>
              <a:rPr lang="ru-RU" dirty="0"/>
              <a:t>только </a:t>
            </a:r>
            <a:r>
              <a:rPr lang="ru-RU" dirty="0" smtClean="0"/>
              <a:t>Б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верны оба </a:t>
            </a:r>
            <a:r>
              <a:rPr lang="ru-RU" dirty="0" smtClean="0"/>
              <a:t>суждения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4) оба суждения неверны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26064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2 вариант</a:t>
            </a:r>
          </a:p>
          <a:p>
            <a:r>
              <a:rPr lang="ru-RU" sz="2400" i="1" u="sng" dirty="0" smtClean="0"/>
              <a:t>8</a:t>
            </a:r>
            <a:r>
              <a:rPr lang="ru-RU" sz="2400" i="1" u="sng" dirty="0"/>
              <a:t>. </a:t>
            </a:r>
            <a:r>
              <a:rPr lang="ru-RU" sz="2400" b="1" i="1" u="sng" dirty="0"/>
              <a:t>Верны ли следующие суждения о факторах производства</a:t>
            </a:r>
            <a:endParaRPr lang="ru-RU" sz="2400" b="1" i="1" u="sng" dirty="0"/>
          </a:p>
          <a:p>
            <a:r>
              <a:rPr lang="ru-RU" sz="2400" dirty="0"/>
              <a:t>А. К факторам производства относится информация и предпринимательство</a:t>
            </a:r>
            <a:endParaRPr lang="ru-RU" sz="2400" dirty="0"/>
          </a:p>
          <a:p>
            <a:r>
              <a:rPr lang="ru-RU" sz="2400" dirty="0"/>
              <a:t>Б. Инвестиционные ресурсы или капитал к факторам производства не относятся</a:t>
            </a:r>
            <a:endParaRPr lang="ru-RU" sz="2400" dirty="0"/>
          </a:p>
          <a:p>
            <a:r>
              <a:rPr lang="ru-RU" sz="2400" dirty="0"/>
              <a:t>1) верно только А</a:t>
            </a:r>
            <a:endParaRPr lang="ru-RU" sz="2400" dirty="0"/>
          </a:p>
          <a:p>
            <a:r>
              <a:rPr lang="ru-RU" sz="2400" dirty="0"/>
              <a:t>2) верно только Б</a:t>
            </a:r>
            <a:endParaRPr lang="ru-RU" sz="2400" dirty="0"/>
          </a:p>
          <a:p>
            <a:r>
              <a:rPr lang="ru-RU" sz="2400" dirty="0"/>
              <a:t>3) верны оба суждения</a:t>
            </a:r>
            <a:endParaRPr lang="ru-RU" sz="2400" dirty="0"/>
          </a:p>
          <a:p>
            <a:r>
              <a:rPr lang="ru-RU" sz="2400" dirty="0"/>
              <a:t>4) оба суждения неверны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24202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4392488" cy="6552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400" dirty="0" smtClean="0"/>
              <a:t>1 вариант</a:t>
            </a:r>
          </a:p>
          <a:p>
            <a:pPr marL="0" indent="0">
              <a:buNone/>
            </a:pPr>
            <a:r>
              <a:rPr lang="ru-RU" sz="3400" b="1" i="1" u="sng" dirty="0"/>
              <a:t>9.Равновесная цена является показателем</a:t>
            </a:r>
          </a:p>
          <a:p>
            <a:pPr marL="0" indent="0">
              <a:buNone/>
            </a:pPr>
            <a:r>
              <a:rPr lang="ru-RU" sz="3400" dirty="0" smtClean="0"/>
              <a:t>1)Соответствия </a:t>
            </a:r>
            <a:r>
              <a:rPr lang="ru-RU" sz="3400" dirty="0"/>
              <a:t>спроса и предложения</a:t>
            </a:r>
          </a:p>
          <a:p>
            <a:pPr marL="0" indent="0">
              <a:buNone/>
            </a:pPr>
            <a:r>
              <a:rPr lang="ru-RU" sz="3400" dirty="0" smtClean="0"/>
              <a:t>2)Качества </a:t>
            </a:r>
            <a:r>
              <a:rPr lang="ru-RU" sz="3400" dirty="0"/>
              <a:t>предлагаемого товара</a:t>
            </a:r>
          </a:p>
          <a:p>
            <a:pPr marL="0" indent="0">
              <a:buNone/>
            </a:pPr>
            <a:r>
              <a:rPr lang="ru-RU" sz="3400" dirty="0" smtClean="0"/>
              <a:t>3)Издержек </a:t>
            </a:r>
            <a:r>
              <a:rPr lang="ru-RU" sz="3400" dirty="0"/>
              <a:t>производства</a:t>
            </a:r>
          </a:p>
          <a:p>
            <a:pPr marL="0" indent="0">
              <a:buNone/>
            </a:pPr>
            <a:r>
              <a:rPr lang="ru-RU" sz="3400" dirty="0" smtClean="0"/>
              <a:t>4)Государственного </a:t>
            </a:r>
            <a:r>
              <a:rPr lang="ru-RU" sz="3400" dirty="0"/>
              <a:t>вмешательства в </a:t>
            </a:r>
            <a:r>
              <a:rPr lang="ru-RU" sz="3400" dirty="0" smtClean="0"/>
              <a:t>экономику</a:t>
            </a:r>
          </a:p>
          <a:p>
            <a:pPr marL="0" indent="0">
              <a:buNone/>
            </a:pPr>
            <a:r>
              <a:rPr lang="ru-RU" sz="3400" b="1" i="1" u="sng" dirty="0"/>
              <a:t>10.Что из перечисленного относится к доходам семьи</a:t>
            </a:r>
          </a:p>
          <a:p>
            <a:pPr marL="0" indent="0">
              <a:buNone/>
            </a:pPr>
            <a:r>
              <a:rPr lang="ru-RU" sz="3400" dirty="0" smtClean="0"/>
              <a:t>1)Приобретение </a:t>
            </a:r>
            <a:r>
              <a:rPr lang="ru-RU" sz="3400" dirty="0"/>
              <a:t>продуктов питания</a:t>
            </a:r>
          </a:p>
          <a:p>
            <a:pPr marL="0" indent="0">
              <a:buNone/>
            </a:pPr>
            <a:r>
              <a:rPr lang="ru-RU" sz="3400" dirty="0" smtClean="0"/>
              <a:t>2)Содержание </a:t>
            </a:r>
            <a:r>
              <a:rPr lang="ru-RU" sz="3400" dirty="0"/>
              <a:t>автотранспортного средства</a:t>
            </a:r>
          </a:p>
          <a:p>
            <a:pPr marL="0" indent="0">
              <a:buNone/>
            </a:pPr>
            <a:r>
              <a:rPr lang="ru-RU" sz="3400" dirty="0" smtClean="0"/>
              <a:t>3)Оплата </a:t>
            </a:r>
            <a:r>
              <a:rPr lang="ru-RU" sz="3400" dirty="0"/>
              <a:t>коммунальных услуг</a:t>
            </a:r>
          </a:p>
          <a:p>
            <a:pPr marL="0" indent="0">
              <a:buNone/>
            </a:pPr>
            <a:r>
              <a:rPr lang="ru-RU" sz="3400" dirty="0" smtClean="0"/>
              <a:t>4)Прибыль </a:t>
            </a:r>
            <a:r>
              <a:rPr lang="ru-RU" sz="3400" dirty="0"/>
              <a:t>собственной фирмы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78389" y="188640"/>
            <a:ext cx="4392488" cy="6669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sz="3400" dirty="0" smtClean="0"/>
              <a:t>2 вариант</a:t>
            </a:r>
          </a:p>
          <a:p>
            <a:pPr marL="0" indent="0">
              <a:buNone/>
            </a:pPr>
            <a:r>
              <a:rPr lang="ru-RU" sz="3400" b="1" i="1" u="sng" dirty="0"/>
              <a:t>9. Ограниченность – это проблема, которая</a:t>
            </a:r>
          </a:p>
          <a:p>
            <a:pPr marL="0" indent="0">
              <a:buNone/>
            </a:pPr>
            <a:r>
              <a:rPr lang="ru-RU" sz="3400" dirty="0" smtClean="0"/>
              <a:t>1</a:t>
            </a:r>
            <a:r>
              <a:rPr lang="ru-RU" sz="3400" dirty="0"/>
              <a:t>. никогда не возникает у богатых людей</a:t>
            </a:r>
          </a:p>
          <a:p>
            <a:pPr marL="0" indent="0">
              <a:buNone/>
            </a:pPr>
            <a:r>
              <a:rPr lang="ru-RU" sz="3400" dirty="0" smtClean="0"/>
              <a:t>2.есть </a:t>
            </a:r>
            <a:r>
              <a:rPr lang="ru-RU" sz="3400" dirty="0"/>
              <a:t>только у бедных людей</a:t>
            </a:r>
          </a:p>
          <a:p>
            <a:pPr marL="0" indent="0">
              <a:buNone/>
            </a:pPr>
            <a:r>
              <a:rPr lang="ru-RU" sz="3400" dirty="0" smtClean="0"/>
              <a:t>3.существует </a:t>
            </a:r>
            <a:r>
              <a:rPr lang="ru-RU" sz="3400" dirty="0"/>
              <a:t>только в странах с низким уровнем развития</a:t>
            </a:r>
          </a:p>
          <a:p>
            <a:pPr marL="0" indent="0">
              <a:buNone/>
            </a:pPr>
            <a:r>
              <a:rPr lang="ru-RU" sz="3400" dirty="0" smtClean="0"/>
              <a:t>4.есть </a:t>
            </a:r>
            <a:r>
              <a:rPr lang="ru-RU" sz="3400" dirty="0"/>
              <a:t>у всех людей и </a:t>
            </a:r>
            <a:r>
              <a:rPr lang="ru-RU" sz="3400" dirty="0" smtClean="0"/>
              <a:t>обществ</a:t>
            </a:r>
          </a:p>
          <a:p>
            <a:pPr marL="0" indent="0">
              <a:buNone/>
            </a:pPr>
            <a:r>
              <a:rPr lang="ru-RU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ru-RU" sz="3400" b="1" i="1" u="sng" dirty="0"/>
              <a:t>Машины, станки, оборудование, здания относятся к ресурсам</a:t>
            </a:r>
          </a:p>
          <a:p>
            <a:pPr marL="0" indent="0">
              <a:buNone/>
            </a:pPr>
            <a:r>
              <a:rPr lang="ru-RU" sz="3400" dirty="0" smtClean="0"/>
              <a:t>1</a:t>
            </a:r>
            <a:r>
              <a:rPr lang="ru-RU" sz="3400" dirty="0"/>
              <a:t>) природным</a:t>
            </a:r>
          </a:p>
          <a:p>
            <a:pPr marL="0" indent="0">
              <a:buNone/>
            </a:pPr>
            <a:r>
              <a:rPr lang="ru-RU" sz="3400" dirty="0" smtClean="0"/>
              <a:t>2)финансовым</a:t>
            </a:r>
            <a:endParaRPr lang="ru-RU" sz="3400" dirty="0"/>
          </a:p>
          <a:p>
            <a:pPr marL="0" indent="0">
              <a:buNone/>
            </a:pPr>
            <a:r>
              <a:rPr lang="ru-RU" sz="3400" dirty="0" smtClean="0"/>
              <a:t>3</a:t>
            </a:r>
            <a:r>
              <a:rPr lang="ru-RU" sz="3400" dirty="0"/>
              <a:t>) трудовым</a:t>
            </a:r>
          </a:p>
          <a:p>
            <a:pPr marL="0" indent="0">
              <a:buNone/>
            </a:pPr>
            <a:r>
              <a:rPr lang="ru-RU" sz="3400" dirty="0" smtClean="0"/>
              <a:t>4)материальным</a:t>
            </a:r>
          </a:p>
        </p:txBody>
      </p:sp>
    </p:spTree>
    <p:extLst>
      <p:ext uri="{BB962C8B-B14F-4D97-AF65-F5344CB8AC3E}">
        <p14:creationId xmlns:p14="http://schemas.microsoft.com/office/powerpoint/2010/main" val="145789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4430425" cy="68133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11. </a:t>
            </a:r>
            <a:r>
              <a:rPr lang="ru-RU" b="1" i="1" u="sng" dirty="0" smtClean="0"/>
              <a:t>Подберите </a:t>
            </a:r>
            <a:r>
              <a:rPr lang="ru-RU" b="1" i="1" u="sng" dirty="0"/>
              <a:t>к каждому термину соответствующее определение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Цена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Предложение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Налоги</a:t>
            </a:r>
          </a:p>
          <a:p>
            <a:pPr marL="514350" indent="-514350">
              <a:buAutoNum type="arabicParenR"/>
            </a:pPr>
            <a:r>
              <a:rPr lang="ru-RU" dirty="0" smtClean="0"/>
              <a:t>Рынок </a:t>
            </a:r>
          </a:p>
          <a:p>
            <a:pPr marL="514350" indent="-514350">
              <a:buAutoNum type="arabicParenR"/>
            </a:pPr>
            <a:r>
              <a:rPr lang="ru-RU" dirty="0" smtClean="0"/>
              <a:t>Доход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А. Желание </a:t>
            </a:r>
            <a:r>
              <a:rPr lang="ru-RU" dirty="0"/>
              <a:t>или намерение продавца предложить свой товар к продаже</a:t>
            </a:r>
          </a:p>
          <a:p>
            <a:pPr marL="0" indent="0">
              <a:buNone/>
            </a:pPr>
            <a:r>
              <a:rPr lang="ru-RU" dirty="0" smtClean="0"/>
              <a:t>Б. Место </a:t>
            </a:r>
            <a:r>
              <a:rPr lang="ru-RU" dirty="0"/>
              <a:t>встречи продавцов и покупателей, где сталкиваются их интересы</a:t>
            </a:r>
          </a:p>
          <a:p>
            <a:pPr marL="0" indent="0">
              <a:buNone/>
            </a:pPr>
            <a:r>
              <a:rPr lang="ru-RU" dirty="0" smtClean="0"/>
              <a:t>В. Количество </a:t>
            </a:r>
            <a:r>
              <a:rPr lang="ru-RU" dirty="0"/>
              <a:t>денег, уплачиваемое или получаемое за единицу товара и услуги</a:t>
            </a:r>
          </a:p>
          <a:p>
            <a:pPr marL="0" indent="0">
              <a:buNone/>
            </a:pPr>
            <a:r>
              <a:rPr lang="ru-RU" dirty="0" smtClean="0"/>
              <a:t>Г. Обязательные </a:t>
            </a:r>
            <a:r>
              <a:rPr lang="ru-RU" dirty="0"/>
              <a:t>платежи, взимаемые государством с физических и юридических лиц, в государственный или местный бюджеты</a:t>
            </a:r>
          </a:p>
          <a:p>
            <a:pPr marL="0" indent="0">
              <a:buNone/>
            </a:pPr>
            <a:r>
              <a:rPr lang="ru-RU" dirty="0" smtClean="0"/>
              <a:t>Д. Любая </a:t>
            </a:r>
            <a:r>
              <a:rPr lang="ru-RU" dirty="0"/>
              <a:t>сумма денег, получаемая в виде зарплаты, ренты, пособий, алиментов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37929" y="121122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 вариант</a:t>
            </a:r>
          </a:p>
          <a:p>
            <a:r>
              <a:rPr lang="ru-RU" b="1" i="1" u="sng" dirty="0" smtClean="0"/>
              <a:t>11. Впишите </a:t>
            </a:r>
            <a:r>
              <a:rPr lang="ru-RU" b="1" i="1" u="sng" dirty="0"/>
              <a:t>понятие, соответствующее определению:</a:t>
            </a:r>
          </a:p>
          <a:p>
            <a:r>
              <a:rPr lang="ru-RU" dirty="0" smtClean="0"/>
              <a:t>1.Экономика </a:t>
            </a:r>
          </a:p>
          <a:p>
            <a:r>
              <a:rPr lang="ru-RU" dirty="0" smtClean="0"/>
              <a:t>2.Ресурсы</a:t>
            </a:r>
          </a:p>
          <a:p>
            <a:r>
              <a:rPr lang="ru-RU" dirty="0" smtClean="0"/>
              <a:t> </a:t>
            </a:r>
            <a:r>
              <a:rPr lang="ru-RU" dirty="0"/>
              <a:t>3. Товар </a:t>
            </a:r>
            <a:endParaRPr lang="ru-RU" dirty="0" smtClean="0"/>
          </a:p>
          <a:p>
            <a:r>
              <a:rPr lang="ru-RU" dirty="0" smtClean="0"/>
              <a:t>4.Спрос</a:t>
            </a:r>
          </a:p>
          <a:p>
            <a:r>
              <a:rPr lang="ru-RU" dirty="0" smtClean="0"/>
              <a:t> </a:t>
            </a:r>
            <a:r>
              <a:rPr lang="ru-RU" dirty="0"/>
              <a:t>5. Бюджет</a:t>
            </a:r>
          </a:p>
          <a:p>
            <a:r>
              <a:rPr lang="ru-RU" dirty="0" smtClean="0"/>
              <a:t>А</a:t>
            </a:r>
            <a:r>
              <a:rPr lang="ru-RU" dirty="0"/>
              <a:t>. Финансовый план, который обобщает доходы и расходы за определенный период </a:t>
            </a:r>
            <a:r>
              <a:rPr lang="ru-RU" dirty="0" err="1"/>
              <a:t>времни</a:t>
            </a:r>
            <a:endParaRPr lang="ru-RU" dirty="0"/>
          </a:p>
          <a:p>
            <a:r>
              <a:rPr lang="ru-RU" dirty="0" smtClean="0"/>
              <a:t>Б</a:t>
            </a:r>
            <a:r>
              <a:rPr lang="ru-RU" dirty="0"/>
              <a:t>. Желание, намерение покупателей приобрести данный товар, подкрепленное денежной возможностью</a:t>
            </a:r>
          </a:p>
          <a:p>
            <a:r>
              <a:rPr lang="ru-RU" dirty="0" smtClean="0"/>
              <a:t>В</a:t>
            </a:r>
            <a:r>
              <a:rPr lang="ru-RU" dirty="0"/>
              <a:t>. Наука об использовании людьми ресурсов для производства различных товаров и услуг, их распределения, обмена и потребления</a:t>
            </a:r>
          </a:p>
          <a:p>
            <a:r>
              <a:rPr lang="ru-RU" dirty="0" smtClean="0"/>
              <a:t>Г</a:t>
            </a:r>
            <a:r>
              <a:rPr lang="ru-RU" dirty="0"/>
              <a:t>. Денежные средств, ценности, запасы, возможности, источники средств</a:t>
            </a:r>
          </a:p>
          <a:p>
            <a:r>
              <a:rPr lang="ru-RU" dirty="0" smtClean="0"/>
              <a:t>Д</a:t>
            </a:r>
            <a:r>
              <a:rPr lang="ru-RU" dirty="0"/>
              <a:t>. Любой продукт, который можно продавать и покупать</a:t>
            </a:r>
          </a:p>
        </p:txBody>
      </p:sp>
    </p:spTree>
    <p:extLst>
      <p:ext uri="{BB962C8B-B14F-4D97-AF65-F5344CB8AC3E}">
        <p14:creationId xmlns:p14="http://schemas.microsoft.com/office/powerpoint/2010/main" val="390803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7940"/>
            <a:ext cx="4464496" cy="66247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12</a:t>
            </a:r>
            <a:r>
              <a:rPr lang="ru-RU" b="1" i="1" u="sng" dirty="0" smtClean="0"/>
              <a:t>. Укажите</a:t>
            </a:r>
            <a:r>
              <a:rPr lang="ru-RU" b="1" i="1" u="sng" dirty="0"/>
              <a:t>, к какой экономической системе относятся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основные </a:t>
            </a:r>
            <a:r>
              <a:rPr lang="ru-RU" sz="3600" dirty="0"/>
              <a:t>факторы производства распределятся в связи с рыночными механизмами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господствует </a:t>
            </a:r>
            <a:r>
              <a:rPr lang="ru-RU" sz="3600" dirty="0"/>
              <a:t>натуральное хозяйство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главные </a:t>
            </a:r>
            <a:r>
              <a:rPr lang="ru-RU" sz="3600" dirty="0"/>
              <a:t>вопросы экономики не решаются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только </a:t>
            </a:r>
            <a:r>
              <a:rPr lang="ru-RU" sz="3600" dirty="0"/>
              <a:t>решения потребителей и поставщиков, владельцев частных фирм определяют структуру распределения ресурсов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правительственные</a:t>
            </a:r>
            <a:r>
              <a:rPr lang="ru-RU" sz="3600" dirty="0"/>
              <a:t>, и частные решения, и традиции определяют структуру распределения ресурсов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каждый </a:t>
            </a:r>
            <a:r>
              <a:rPr lang="ru-RU" sz="3600" dirty="0"/>
              <a:t>ремесленник копирует приемы своего учителя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проблемы </a:t>
            </a:r>
            <a:r>
              <a:rPr lang="ru-RU" sz="3600" dirty="0"/>
              <a:t>общества решаются специальными плановыми органами по каждому виду продукции и каждому предприятию</a:t>
            </a:r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0"/>
            <a:ext cx="464589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 вариант</a:t>
            </a:r>
          </a:p>
          <a:p>
            <a:r>
              <a:rPr lang="ru-RU" b="1" i="1" u="sng" dirty="0" smtClean="0"/>
              <a:t>12. Установите</a:t>
            </a:r>
            <a:r>
              <a:rPr lang="ru-RU" b="1" i="1" u="sng" dirty="0"/>
              <a:t>, к какому типу экономической системы относится утверждение?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основанная </a:t>
            </a:r>
            <a:r>
              <a:rPr lang="ru-RU" dirty="0"/>
              <a:t>на принципах свободного предпринимательства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решающую </a:t>
            </a:r>
            <a:r>
              <a:rPr lang="ru-RU" dirty="0"/>
              <a:t>роль в решении проблем играют цены и договорные отношения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действуют </a:t>
            </a:r>
            <a:r>
              <a:rPr lang="ru-RU" dirty="0"/>
              <a:t>централизация функций руководства и директивные методы управления экономикой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государство </a:t>
            </a:r>
            <a:r>
              <a:rPr lang="ru-RU" dirty="0"/>
              <a:t>частный сектор играют важную роль в производстве, распределении, обмене, потреблении всех ресурсов и товаров в стране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государство </a:t>
            </a:r>
            <a:r>
              <a:rPr lang="ru-RU" dirty="0"/>
              <a:t>вмешивается в рыночную экономику, но не заменяют регулирующую роль рынка.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регламентируются </a:t>
            </a:r>
            <a:r>
              <a:rPr lang="ru-RU" dirty="0"/>
              <a:t>сроки начала и окончания </a:t>
            </a:r>
            <a:r>
              <a:rPr lang="ru-RU" dirty="0" err="1"/>
              <a:t>сельсхозработ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основные </a:t>
            </a:r>
            <a:r>
              <a:rPr lang="ru-RU" dirty="0"/>
              <a:t>виды ресурсов и факторов производства находятся в государственной собственности, в руках чиновников</a:t>
            </a:r>
          </a:p>
        </p:txBody>
      </p:sp>
    </p:spTree>
    <p:extLst>
      <p:ext uri="{BB962C8B-B14F-4D97-AF65-F5344CB8AC3E}">
        <p14:creationId xmlns:p14="http://schemas.microsoft.com/office/powerpoint/2010/main" val="996509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1054</Words>
  <Application>Microsoft Office PowerPoint</Application>
  <PresentationFormat>Экран (4:3)</PresentationFormat>
  <Paragraphs>191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Контрольная работа по теме Экономика 8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по теме Экономика 8 класс</dc:title>
  <dc:creator>Люда</dc:creator>
  <cp:lastModifiedBy>Люда</cp:lastModifiedBy>
  <cp:revision>11</cp:revision>
  <dcterms:created xsi:type="dcterms:W3CDTF">2017-04-05T03:18:24Z</dcterms:created>
  <dcterms:modified xsi:type="dcterms:W3CDTF">2017-04-05T04:07:03Z</dcterms:modified>
</cp:coreProperties>
</file>